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8" r:id="rId2"/>
    <p:sldId id="281" r:id="rId3"/>
    <p:sldId id="256" r:id="rId4"/>
    <p:sldId id="259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304" r:id="rId14"/>
    <p:sldId id="305" r:id="rId15"/>
    <p:sldId id="317" r:id="rId16"/>
    <p:sldId id="303" r:id="rId17"/>
    <p:sldId id="302" r:id="rId18"/>
    <p:sldId id="301" r:id="rId19"/>
    <p:sldId id="300" r:id="rId20"/>
    <p:sldId id="299" r:id="rId21"/>
    <p:sldId id="306" r:id="rId22"/>
    <p:sldId id="308" r:id="rId23"/>
    <p:sldId id="307" r:id="rId24"/>
    <p:sldId id="315" r:id="rId25"/>
    <p:sldId id="314" r:id="rId26"/>
    <p:sldId id="313" r:id="rId27"/>
    <p:sldId id="312" r:id="rId28"/>
    <p:sldId id="310" r:id="rId29"/>
    <p:sldId id="316" r:id="rId30"/>
    <p:sldId id="263" r:id="rId31"/>
    <p:sldId id="264" r:id="rId32"/>
    <p:sldId id="265" r:id="rId33"/>
    <p:sldId id="266" r:id="rId34"/>
    <p:sldId id="26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spd="slow">
    <p:wedg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Авар   адабияталъул                              рагьараб   дарс</a:t>
            </a:r>
          </a:p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Ц1адаса   Х1амзат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285992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«Ашбазалде    гьабураб»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5984" y="3500438"/>
            <a:ext cx="685801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Х1адурана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авар мац1алъул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 литератураялъул 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муг1алим Насрулаева А.А.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071802" y="6119336"/>
            <a:ext cx="40719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16 Октябрь 2017 сон</a:t>
            </a:r>
          </a:p>
          <a:p>
            <a:endParaRPr lang="ru-RU" dirty="0"/>
          </a:p>
        </p:txBody>
      </p:sp>
      <p:pic>
        <p:nvPicPr>
          <p:cNvPr id="10" name="Picture 2" descr="Хайамовская философия и шекспировская красота : Кавказская полит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9000"/>
            <a:ext cx="2571736" cy="3429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Monotype Corsiva" pitchFamily="66" charset="0"/>
              </a:rPr>
              <a:t>	Лъимал, КIудияб  </a:t>
            </a:r>
            <a:r>
              <a:rPr lang="ru-RU" sz="3600" b="1" dirty="0" err="1" smtClean="0">
                <a:latin typeface="Monotype Corsiva" pitchFamily="66" charset="0"/>
              </a:rPr>
              <a:t>ВатIанияб</a:t>
            </a:r>
            <a:r>
              <a:rPr lang="ru-RU" sz="3600" b="1" dirty="0" smtClean="0">
                <a:latin typeface="Monotype Corsiva" pitchFamily="66" charset="0"/>
              </a:rPr>
              <a:t>  рагъ  </a:t>
            </a:r>
            <a:r>
              <a:rPr lang="ru-RU" sz="3600" b="1" dirty="0" err="1" smtClean="0">
                <a:latin typeface="Monotype Corsiva" pitchFamily="66" charset="0"/>
              </a:rPr>
              <a:t>байбихьараб</a:t>
            </a:r>
            <a:r>
              <a:rPr lang="ru-RU" sz="3600" b="1" dirty="0" smtClean="0">
                <a:latin typeface="Monotype Corsiva" pitchFamily="66" charset="0"/>
              </a:rPr>
              <a:t>  мехалъ  </a:t>
            </a:r>
            <a:r>
              <a:rPr lang="ru-RU" sz="3600" b="1" dirty="0" err="1" smtClean="0">
                <a:latin typeface="Monotype Corsiva" pitchFamily="66" charset="0"/>
              </a:rPr>
              <a:t>ЦI.ХIамзат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вукIана</a:t>
            </a:r>
            <a:r>
              <a:rPr lang="ru-RU" sz="3600" b="1" dirty="0" smtClean="0">
                <a:latin typeface="Monotype Corsiva" pitchFamily="66" charset="0"/>
              </a:rPr>
              <a:t>  херав  чи. Гьесул  гIумруялъул  </a:t>
            </a:r>
            <a:r>
              <a:rPr lang="ru-RU" sz="3600" b="1" dirty="0" err="1" smtClean="0">
                <a:latin typeface="Monotype Corsiva" pitchFamily="66" charset="0"/>
              </a:rPr>
              <a:t>доб</a:t>
            </a:r>
            <a:r>
              <a:rPr lang="ru-RU" sz="3600" b="1" dirty="0" smtClean="0">
                <a:latin typeface="Monotype Corsiva" pitchFamily="66" charset="0"/>
              </a:rPr>
              <a:t>  мехалъ  </a:t>
            </a:r>
            <a:r>
              <a:rPr lang="ru-RU" sz="3600" b="1" dirty="0" err="1" smtClean="0">
                <a:latin typeface="Monotype Corsiva" pitchFamily="66" charset="0"/>
              </a:rPr>
              <a:t>букIана</a:t>
            </a:r>
            <a:r>
              <a:rPr lang="ru-RU" sz="3600" b="1" dirty="0" smtClean="0">
                <a:latin typeface="Monotype Corsiva" pitchFamily="66" charset="0"/>
              </a:rPr>
              <a:t>  64 сон. </a:t>
            </a:r>
          </a:p>
          <a:p>
            <a:r>
              <a:rPr lang="ru-RU" sz="3600" b="1" dirty="0" smtClean="0">
                <a:latin typeface="Monotype Corsiva" pitchFamily="66" charset="0"/>
              </a:rPr>
              <a:t>	Гьесие, херав  </a:t>
            </a:r>
            <a:r>
              <a:rPr lang="ru-RU" sz="3600" b="1" dirty="0" err="1" smtClean="0">
                <a:latin typeface="Monotype Corsiva" pitchFamily="66" charset="0"/>
              </a:rPr>
              <a:t>чиясе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рагъулъ</a:t>
            </a:r>
            <a:r>
              <a:rPr lang="ru-RU" sz="3600" b="1" dirty="0" smtClean="0">
                <a:latin typeface="Monotype Corsiva" pitchFamily="66" charset="0"/>
              </a:rPr>
              <a:t>  </a:t>
            </a:r>
            <a:r>
              <a:rPr lang="ru-RU" sz="3600" b="1" dirty="0" err="1" smtClean="0">
                <a:latin typeface="Monotype Corsiva" pitchFamily="66" charset="0"/>
              </a:rPr>
              <a:t>гIахьаллъизе</a:t>
            </a:r>
            <a:r>
              <a:rPr lang="ru-RU" sz="3600" b="1" dirty="0" smtClean="0">
                <a:latin typeface="Monotype Corsiva" pitchFamily="66" charset="0"/>
              </a:rPr>
              <a:t>  рес  </a:t>
            </a:r>
            <a:r>
              <a:rPr lang="ru-RU" sz="3600" b="1" dirty="0" err="1" smtClean="0">
                <a:latin typeface="Monotype Corsiva" pitchFamily="66" charset="0"/>
              </a:rPr>
              <a:t>букIинчIо</a:t>
            </a:r>
            <a:r>
              <a:rPr lang="ru-RU" sz="3600" b="1" dirty="0" smtClean="0">
                <a:latin typeface="Monotype Corsiva" pitchFamily="66" charset="0"/>
              </a:rPr>
              <a:t>. Гьединлъидал  </a:t>
            </a:r>
            <a:r>
              <a:rPr lang="ru-RU" sz="3600" b="1" dirty="0" err="1" smtClean="0">
                <a:latin typeface="Monotype Corsiva" pitchFamily="66" charset="0"/>
              </a:rPr>
              <a:t>гьес</a:t>
            </a:r>
            <a:r>
              <a:rPr lang="ru-RU" sz="3600" b="1" dirty="0" smtClean="0">
                <a:latin typeface="Monotype Corsiva" pitchFamily="66" charset="0"/>
              </a:rPr>
              <a:t>, тушман  </a:t>
            </a:r>
            <a:r>
              <a:rPr lang="ru-RU" sz="3600" b="1" dirty="0" err="1" smtClean="0">
                <a:latin typeface="Monotype Corsiva" pitchFamily="66" charset="0"/>
              </a:rPr>
              <a:t>тIаде</a:t>
            </a:r>
            <a:r>
              <a:rPr lang="ru-RU" sz="3600" b="1" dirty="0" smtClean="0">
                <a:latin typeface="Monotype Corsiva" pitchFamily="66" charset="0"/>
              </a:rPr>
              <a:t>  </a:t>
            </a:r>
            <a:r>
              <a:rPr lang="ru-RU" sz="3600" b="1" dirty="0" err="1" smtClean="0">
                <a:latin typeface="Monotype Corsiva" pitchFamily="66" charset="0"/>
              </a:rPr>
              <a:t>кIанцIараб</a:t>
            </a:r>
            <a:r>
              <a:rPr lang="ru-RU" sz="3600" b="1" dirty="0" smtClean="0">
                <a:latin typeface="Monotype Corsiva" pitchFamily="66" charset="0"/>
              </a:rPr>
              <a:t>  тIоцебесеб  </a:t>
            </a:r>
            <a:r>
              <a:rPr lang="ru-RU" sz="3600" b="1" dirty="0" err="1" smtClean="0">
                <a:latin typeface="Monotype Corsiva" pitchFamily="66" charset="0"/>
              </a:rPr>
              <a:t>къоялъго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дагъистаниязде</a:t>
            </a:r>
            <a:r>
              <a:rPr lang="ru-RU" sz="3600" b="1" dirty="0" smtClean="0">
                <a:latin typeface="Monotype Corsiva" pitchFamily="66" charset="0"/>
              </a:rPr>
              <a:t>  </a:t>
            </a:r>
            <a:r>
              <a:rPr lang="ru-RU" sz="3600" b="1" dirty="0" err="1" smtClean="0">
                <a:latin typeface="Monotype Corsiva" pitchFamily="66" charset="0"/>
              </a:rPr>
              <a:t>радиоялдасан</a:t>
            </a:r>
            <a:r>
              <a:rPr lang="ru-RU" sz="3600" b="1" dirty="0" smtClean="0">
                <a:latin typeface="Monotype Corsiva" pitchFamily="66" charset="0"/>
              </a:rPr>
              <a:t>  </a:t>
            </a:r>
            <a:r>
              <a:rPr lang="ru-RU" sz="3600" b="1" dirty="0" err="1" smtClean="0">
                <a:latin typeface="Monotype Corsiva" pitchFamily="66" charset="0"/>
              </a:rPr>
              <a:t>ахIи</a:t>
            </a:r>
            <a:r>
              <a:rPr lang="ru-RU" sz="3600" b="1" dirty="0" smtClean="0">
                <a:latin typeface="Monotype Corsiva" pitchFamily="66" charset="0"/>
              </a:rPr>
              <a:t>  </a:t>
            </a:r>
            <a:r>
              <a:rPr lang="ru-RU" sz="3600" b="1" dirty="0" err="1" smtClean="0">
                <a:latin typeface="Monotype Corsiva" pitchFamily="66" charset="0"/>
              </a:rPr>
              <a:t>бана</a:t>
            </a:r>
            <a:r>
              <a:rPr lang="ru-RU" sz="3600" b="1" dirty="0" smtClean="0">
                <a:latin typeface="Monotype Corsiva" pitchFamily="66" charset="0"/>
              </a:rPr>
              <a:t>  </a:t>
            </a:r>
            <a:r>
              <a:rPr lang="ru-RU" sz="3600" b="1" dirty="0" err="1" smtClean="0">
                <a:latin typeface="Monotype Corsiva" pitchFamily="66" charset="0"/>
              </a:rPr>
              <a:t>бихьинал</a:t>
            </a:r>
            <a:r>
              <a:rPr lang="ru-RU" sz="3600" b="1" dirty="0" smtClean="0">
                <a:latin typeface="Monotype Corsiva" pitchFamily="66" charset="0"/>
              </a:rPr>
              <a:t>, </a:t>
            </a:r>
            <a:r>
              <a:rPr lang="ru-RU" sz="3600" b="1" dirty="0" err="1" smtClean="0">
                <a:latin typeface="Monotype Corsiva" pitchFamily="66" charset="0"/>
              </a:rPr>
              <a:t>руччаби</a:t>
            </a:r>
            <a:r>
              <a:rPr lang="ru-RU" sz="3600" b="1" dirty="0" smtClean="0">
                <a:latin typeface="Monotype Corsiva" pitchFamily="66" charset="0"/>
              </a:rPr>
              <a:t> – </a:t>
            </a:r>
            <a:r>
              <a:rPr lang="ru-RU" sz="3600" b="1" dirty="0" err="1" smtClean="0">
                <a:latin typeface="Monotype Corsiva" pitchFamily="66" charset="0"/>
              </a:rPr>
              <a:t>батIалъи</a:t>
            </a:r>
            <a:r>
              <a:rPr lang="ru-RU" sz="3600" b="1" dirty="0" smtClean="0">
                <a:latin typeface="Monotype Corsiva" pitchFamily="66" charset="0"/>
              </a:rPr>
              <a:t> гьечIого  </a:t>
            </a:r>
            <a:r>
              <a:rPr lang="ru-RU" sz="3600" b="1" dirty="0" err="1" smtClean="0">
                <a:latin typeface="Monotype Corsiva" pitchFamily="66" charset="0"/>
              </a:rPr>
              <a:t>Гитлерияб</a:t>
            </a:r>
            <a:r>
              <a:rPr lang="ru-RU" sz="3600" b="1" dirty="0" smtClean="0">
                <a:latin typeface="Monotype Corsiva" pitchFamily="66" charset="0"/>
              </a:rPr>
              <a:t>  </a:t>
            </a:r>
            <a:r>
              <a:rPr lang="ru-RU" sz="3600" b="1" dirty="0" err="1" smtClean="0">
                <a:latin typeface="Monotype Corsiva" pitchFamily="66" charset="0"/>
              </a:rPr>
              <a:t>фашизмалда</a:t>
            </a:r>
            <a:r>
              <a:rPr lang="ru-RU" sz="3600" b="1" dirty="0" smtClean="0">
                <a:latin typeface="Monotype Corsiva" pitchFamily="66" charset="0"/>
              </a:rPr>
              <a:t>  нилъер  </a:t>
            </a:r>
            <a:r>
              <a:rPr lang="ru-RU" sz="3600" b="1" dirty="0" err="1" smtClean="0">
                <a:latin typeface="Monotype Corsiva" pitchFamily="66" charset="0"/>
              </a:rPr>
              <a:t>гIагараб</a:t>
            </a:r>
            <a:r>
              <a:rPr lang="ru-RU" sz="3600" b="1" dirty="0" smtClean="0">
                <a:latin typeface="Monotype Corsiva" pitchFamily="66" charset="0"/>
              </a:rPr>
              <a:t>  </a:t>
            </a:r>
            <a:r>
              <a:rPr lang="ru-RU" sz="3600" b="1" dirty="0" err="1" smtClean="0">
                <a:latin typeface="Monotype Corsiva" pitchFamily="66" charset="0"/>
              </a:rPr>
              <a:t>ВатIан</a:t>
            </a:r>
            <a:r>
              <a:rPr lang="ru-RU" sz="3600" b="1" dirty="0" smtClean="0">
                <a:latin typeface="Monotype Corsiva" pitchFamily="66" charset="0"/>
              </a:rPr>
              <a:t> тезе гьабизе  </a:t>
            </a:r>
            <a:r>
              <a:rPr lang="ru-RU" sz="3600" b="1" dirty="0" err="1" smtClean="0">
                <a:latin typeface="Monotype Corsiva" pitchFamily="66" charset="0"/>
              </a:rPr>
              <a:t>тIолалго</a:t>
            </a:r>
            <a:r>
              <a:rPr lang="ru-RU" sz="3600" b="1" dirty="0" smtClean="0">
                <a:latin typeface="Monotype Corsiva" pitchFamily="66" charset="0"/>
              </a:rPr>
              <a:t>  цадахъ  </a:t>
            </a:r>
            <a:r>
              <a:rPr lang="ru-RU" sz="3600" b="1" dirty="0" err="1" smtClean="0">
                <a:latin typeface="Monotype Corsiva" pitchFamily="66" charset="0"/>
              </a:rPr>
              <a:t>къватIир</a:t>
            </a:r>
            <a:r>
              <a:rPr lang="ru-RU" sz="3600" b="1" dirty="0" smtClean="0">
                <a:latin typeface="Monotype Corsiva" pitchFamily="66" charset="0"/>
              </a:rPr>
              <a:t>  </a:t>
            </a:r>
            <a:r>
              <a:rPr lang="ru-RU" sz="3600" b="1" dirty="0" err="1" smtClean="0">
                <a:latin typeface="Monotype Corsiva" pitchFamily="66" charset="0"/>
              </a:rPr>
              <a:t>рахъаян</a:t>
            </a:r>
            <a:r>
              <a:rPr lang="ru-RU" sz="3600" b="1" dirty="0" smtClean="0">
                <a:latin typeface="Monotype Corsiva" pitchFamily="66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00115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КIудияб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ВатIанияб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рагъул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къисматалъ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ккола 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ХIамзатил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творчествоялда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жаниб цо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хасаб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бакI.  Дол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соназ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гьес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хIалтIизаруна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адабияталъул ва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маданияталъул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киналниги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тайпаби ва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жанрал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: «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Базалай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», «Рагъда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дандчIвай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» -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пьесаби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, «Шамил».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	Рагъде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тIовитIана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кIиго вас: </a:t>
            </a:r>
            <a:r>
              <a:rPr lang="ru-RU" sz="2800" dirty="0" err="1" smtClean="0">
                <a:solidFill>
                  <a:schemeClr val="bg1"/>
                </a:solidFill>
                <a:latin typeface="Monotype Corsiva" pitchFamily="66" charset="0"/>
              </a:rPr>
              <a:t>Ахилчи</a:t>
            </a:r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 ва МухIамад.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3071810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429124" y="3143248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2714620"/>
            <a:ext cx="3000364" cy="4143380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4643438" y="2786058"/>
            <a:ext cx="4500562" cy="4071942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2844" y="0"/>
            <a:ext cx="9001156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	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Таржамачи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хIисабалда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ХIамзатица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магIарул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мацIалде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руссинаруна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:</a:t>
            </a:r>
          </a:p>
          <a:p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А.С.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Пушкинил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: «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Русланги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Людмилаги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», «Дица цо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диего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 памятник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бана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», «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Сибиралде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», «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Чаадаевасде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», «Росу», «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Туснахъ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» ва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гь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. ц.</a:t>
            </a:r>
          </a:p>
          <a:p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	И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. А.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Крыловасул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басняби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: «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ГIункIкIги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гIанхвараги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», «Хъазги,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ччугIаги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,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ракги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», «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ХIелекоги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меседги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», «КIиго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чирмакъали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» ва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гь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. ц.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22a/000332f1-268fb83f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57694"/>
            <a:ext cx="2928926" cy="2500306"/>
          </a:xfrm>
          <a:prstGeom prst="rect">
            <a:avLst/>
          </a:prstGeom>
          <a:noFill/>
        </p:spPr>
      </p:pic>
      <p:pic>
        <p:nvPicPr>
          <p:cNvPr id="1028" name="Picture 4" descr="https://kupiqla.ru/shop/images/769873-ruslan-lyudmila-i-pushkin-s-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0"/>
            <a:ext cx="2333618" cy="2991247"/>
          </a:xfrm>
          <a:prstGeom prst="rect">
            <a:avLst/>
          </a:prstGeom>
          <a:noFill/>
        </p:spPr>
      </p:pic>
      <p:pic>
        <p:nvPicPr>
          <p:cNvPr id="1030" name="Picture 6" descr="http://blog.standart1c.ru/wp-content/uploads/2016/03/hello_html_m1bd97e7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64855" y="0"/>
            <a:ext cx="3379145" cy="2928934"/>
          </a:xfrm>
          <a:prstGeom prst="rect">
            <a:avLst/>
          </a:prstGeom>
          <a:noFill/>
        </p:spPr>
      </p:pic>
      <p:pic>
        <p:nvPicPr>
          <p:cNvPr id="1032" name="Picture 8" descr="https://botan.cc/prepod/_bloks/pic/hzmwdsi-03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60" y="3143248"/>
            <a:ext cx="4200525" cy="1933576"/>
          </a:xfrm>
          <a:prstGeom prst="rect">
            <a:avLst/>
          </a:prstGeom>
          <a:noFill/>
        </p:spPr>
      </p:pic>
      <p:pic>
        <p:nvPicPr>
          <p:cNvPr id="1034" name="Picture 10" descr="http://xn----gtbbeayj3d7f.net/upload/iblock/b5a/petukh-i-zhemchuzhnoe-zern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2571736" cy="3000372"/>
          </a:xfrm>
          <a:prstGeom prst="rect">
            <a:avLst/>
          </a:prstGeom>
          <a:noFill/>
        </p:spPr>
      </p:pic>
      <p:pic>
        <p:nvPicPr>
          <p:cNvPr id="1036" name="Picture 12" descr="http://images.myshared.ru/6/741623/slide_1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72198" y="4500570"/>
            <a:ext cx="3071802" cy="23574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latin typeface="Monotype Corsiva" pitchFamily="66" charset="0"/>
              </a:rPr>
              <a:t>	</a:t>
            </a:r>
            <a:r>
              <a:rPr lang="ru-RU" sz="3200" b="1" i="1" dirty="0" err="1" smtClean="0">
                <a:latin typeface="Monotype Corsiva" pitchFamily="66" charset="0"/>
              </a:rPr>
              <a:t>ХIамзатие</a:t>
            </a:r>
            <a:r>
              <a:rPr lang="ru-RU" sz="3200" b="1" i="1" dirty="0" smtClean="0">
                <a:latin typeface="Monotype Corsiva" pitchFamily="66" charset="0"/>
              </a:rPr>
              <a:t> </a:t>
            </a:r>
            <a:r>
              <a:rPr lang="ru-RU" sz="3200" b="1" i="1" dirty="0" smtClean="0">
                <a:latin typeface="Monotype Corsiva" pitchFamily="66" charset="0"/>
              </a:rPr>
              <a:t>хасго </a:t>
            </a:r>
            <a:r>
              <a:rPr lang="ru-RU" sz="3200" b="1" i="1" dirty="0" err="1" smtClean="0">
                <a:latin typeface="Monotype Corsiva" pitchFamily="66" charset="0"/>
              </a:rPr>
              <a:t>машгьурлъи</a:t>
            </a:r>
            <a:r>
              <a:rPr lang="ru-RU" sz="3200" b="1" i="1" dirty="0" smtClean="0">
                <a:latin typeface="Monotype Corsiva" pitchFamily="66" charset="0"/>
              </a:rPr>
              <a:t> щвана «Ашбазалде гьабураб» </a:t>
            </a:r>
            <a:r>
              <a:rPr lang="ru-RU" sz="3200" b="1" dirty="0" smtClean="0">
                <a:latin typeface="Monotype Corsiva" pitchFamily="66" charset="0"/>
              </a:rPr>
              <a:t>кечI хъван хадуб.</a:t>
            </a:r>
          </a:p>
          <a:p>
            <a:r>
              <a:rPr lang="ru-RU" sz="3200" b="1" dirty="0" smtClean="0">
                <a:latin typeface="Monotype Corsiva" pitchFamily="66" charset="0"/>
              </a:rPr>
              <a:t>	</a:t>
            </a:r>
            <a:r>
              <a:rPr lang="ru-RU" sz="3200" b="1" dirty="0" err="1" smtClean="0">
                <a:latin typeface="Monotype Corsiva" pitchFamily="66" charset="0"/>
              </a:rPr>
              <a:t>ХIамзатил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кучIдузе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хасиятаб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рахълъун</a:t>
            </a:r>
            <a:r>
              <a:rPr lang="ru-RU" sz="3200" b="1" dirty="0" smtClean="0">
                <a:latin typeface="Monotype Corsiva" pitchFamily="66" charset="0"/>
              </a:rPr>
              <a:t> ккола </a:t>
            </a:r>
            <a:r>
              <a:rPr lang="ru-RU" sz="3200" b="1" dirty="0" err="1" smtClean="0">
                <a:latin typeface="Monotype Corsiva" pitchFamily="66" charset="0"/>
              </a:rPr>
              <a:t>гьезулъ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хIеренаб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махсара</a:t>
            </a:r>
            <a:r>
              <a:rPr lang="ru-RU" sz="3200" b="1" dirty="0" smtClean="0">
                <a:latin typeface="Monotype Corsiva" pitchFamily="66" charset="0"/>
              </a:rPr>
              <a:t>, </a:t>
            </a:r>
            <a:r>
              <a:rPr lang="ru-RU" sz="3200" b="1" dirty="0" err="1" smtClean="0">
                <a:latin typeface="Monotype Corsiva" pitchFamily="66" charset="0"/>
              </a:rPr>
              <a:t>недегьаб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гьими</a:t>
            </a:r>
            <a:r>
              <a:rPr lang="ru-RU" sz="3200" b="1" dirty="0" smtClean="0">
                <a:latin typeface="Monotype Corsiva" pitchFamily="66" charset="0"/>
              </a:rPr>
              <a:t>, ай юмор </a:t>
            </a:r>
            <a:r>
              <a:rPr lang="ru-RU" sz="3200" b="1" dirty="0" err="1" smtClean="0">
                <a:latin typeface="Monotype Corsiva" pitchFamily="66" charset="0"/>
              </a:rPr>
              <a:t>бессун</a:t>
            </a:r>
            <a:r>
              <a:rPr lang="ru-RU" sz="3200" b="1" dirty="0" smtClean="0">
                <a:latin typeface="Monotype Corsiva" pitchFamily="66" charset="0"/>
              </a:rPr>
              <a:t> букIин. </a:t>
            </a:r>
          </a:p>
          <a:p>
            <a:r>
              <a:rPr lang="ru-RU" sz="3200" b="1" dirty="0" smtClean="0">
                <a:latin typeface="Monotype Corsiva" pitchFamily="66" charset="0"/>
              </a:rPr>
              <a:t>	Юмор </a:t>
            </a:r>
            <a:r>
              <a:rPr lang="ru-RU" sz="3200" b="1" dirty="0" smtClean="0">
                <a:latin typeface="Monotype Corsiva" pitchFamily="66" charset="0"/>
              </a:rPr>
              <a:t>ккола </a:t>
            </a:r>
            <a:r>
              <a:rPr lang="ru-RU" sz="3200" b="1" dirty="0" err="1" smtClean="0">
                <a:latin typeface="Monotype Corsiva" pitchFamily="66" charset="0"/>
              </a:rPr>
              <a:t>нилъеца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чурпадалъе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балеб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цIамул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хIури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гIадаб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жо</a:t>
            </a:r>
            <a:r>
              <a:rPr lang="ru-RU" sz="3200" b="1" dirty="0" smtClean="0">
                <a:latin typeface="Monotype Corsiva" pitchFamily="66" charset="0"/>
              </a:rPr>
              <a:t>, </a:t>
            </a:r>
            <a:r>
              <a:rPr lang="ru-RU" sz="3200" b="1" dirty="0" err="1" smtClean="0">
                <a:latin typeface="Monotype Corsiva" pitchFamily="66" charset="0"/>
              </a:rPr>
              <a:t>гьелъ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тIагIам</a:t>
            </a:r>
            <a:r>
              <a:rPr lang="ru-RU" sz="3200" b="1" dirty="0" smtClean="0">
                <a:latin typeface="Monotype Corsiva" pitchFamily="66" charset="0"/>
              </a:rPr>
              <a:t> кьола. </a:t>
            </a:r>
          </a:p>
          <a:p>
            <a:r>
              <a:rPr lang="ru-RU" sz="3200" b="1" dirty="0" smtClean="0">
                <a:latin typeface="Monotype Corsiva" pitchFamily="66" charset="0"/>
              </a:rPr>
              <a:t>	</a:t>
            </a:r>
            <a:r>
              <a:rPr lang="ru-RU" sz="3200" b="1" dirty="0" err="1" smtClean="0">
                <a:latin typeface="Monotype Corsiva" pitchFamily="66" charset="0"/>
              </a:rPr>
              <a:t>Сатираги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юморги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цоцазде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гIагарал</a:t>
            </a:r>
            <a:r>
              <a:rPr lang="ru-RU" sz="3200" b="1" dirty="0" smtClean="0">
                <a:latin typeface="Monotype Corsiva" pitchFamily="66" charset="0"/>
              </a:rPr>
              <a:t> руго, амма </a:t>
            </a:r>
            <a:r>
              <a:rPr lang="ru-RU" sz="3200" b="1" dirty="0" err="1" smtClean="0">
                <a:latin typeface="Monotype Corsiva" pitchFamily="66" charset="0"/>
              </a:rPr>
              <a:t>сатираялъ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мекъаб-тIекъаб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жо</a:t>
            </a:r>
            <a:r>
              <a:rPr lang="ru-RU" sz="3200" b="1" dirty="0" smtClean="0">
                <a:latin typeface="Monotype Corsiva" pitchFamily="66" charset="0"/>
              </a:rPr>
              <a:t>, </a:t>
            </a:r>
            <a:r>
              <a:rPr lang="ru-RU" sz="3200" b="1" dirty="0" err="1" smtClean="0">
                <a:latin typeface="Monotype Corsiva" pitchFamily="66" charset="0"/>
              </a:rPr>
              <a:t>чIор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речIчIун</a:t>
            </a:r>
            <a:r>
              <a:rPr lang="ru-RU" sz="3200" b="1" dirty="0" smtClean="0">
                <a:latin typeface="Monotype Corsiva" pitchFamily="66" charset="0"/>
              </a:rPr>
              <a:t>, </a:t>
            </a:r>
            <a:r>
              <a:rPr lang="ru-RU" sz="3200" b="1" dirty="0" err="1" smtClean="0">
                <a:latin typeface="Monotype Corsiva" pitchFamily="66" charset="0"/>
              </a:rPr>
              <a:t>чIван</a:t>
            </a:r>
            <a:r>
              <a:rPr lang="ru-RU" sz="3200" b="1" dirty="0" smtClean="0">
                <a:latin typeface="Monotype Corsiva" pitchFamily="66" charset="0"/>
              </a:rPr>
              <a:t> лъола, </a:t>
            </a:r>
            <a:r>
              <a:rPr lang="ru-RU" sz="3200" b="1" dirty="0" err="1" smtClean="0">
                <a:latin typeface="Monotype Corsiva" pitchFamily="66" charset="0"/>
              </a:rPr>
              <a:t>квешлъи-чороклъи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суризабун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бегуниса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бахъула</a:t>
            </a:r>
            <a:r>
              <a:rPr lang="ru-RU" sz="3200" b="1" dirty="0" smtClean="0">
                <a:latin typeface="Monotype Corsiva" pitchFamily="66" charset="0"/>
              </a:rPr>
              <a:t>. </a:t>
            </a:r>
            <a:endParaRPr lang="ru-RU" sz="3200" b="1" dirty="0" smtClean="0">
              <a:latin typeface="Monotype Corsiva" pitchFamily="66" charset="0"/>
            </a:endParaRPr>
          </a:p>
          <a:p>
            <a:r>
              <a:rPr lang="ru-RU" sz="3200" b="1" dirty="0" smtClean="0">
                <a:latin typeface="Monotype Corsiva" pitchFamily="66" charset="0"/>
              </a:rPr>
              <a:t>	</a:t>
            </a:r>
            <a:r>
              <a:rPr lang="ru-RU" sz="3200" b="1" dirty="0" err="1" smtClean="0">
                <a:latin typeface="Monotype Corsiva" pitchFamily="66" charset="0"/>
              </a:rPr>
              <a:t>Юморалъ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релъанхъизе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тIамула</a:t>
            </a:r>
            <a:r>
              <a:rPr lang="ru-RU" sz="3200" b="1" dirty="0" smtClean="0">
                <a:latin typeface="Monotype Corsiva" pitchFamily="66" charset="0"/>
              </a:rPr>
              <a:t>, гьеб ккола </a:t>
            </a:r>
            <a:r>
              <a:rPr lang="ru-RU" sz="3200" b="1" dirty="0" err="1" smtClean="0">
                <a:latin typeface="Monotype Corsiva" pitchFamily="66" charset="0"/>
              </a:rPr>
              <a:t>ццидалаб</a:t>
            </a:r>
            <a:r>
              <a:rPr lang="ru-RU" sz="3200" b="1" dirty="0" smtClean="0">
                <a:latin typeface="Monotype Corsiva" pitchFamily="66" charset="0"/>
              </a:rPr>
              <a:t> гуреб </a:t>
            </a:r>
            <a:r>
              <a:rPr lang="ru-RU" sz="3200" b="1" dirty="0" err="1" smtClean="0">
                <a:latin typeface="Monotype Corsiva" pitchFamily="66" charset="0"/>
              </a:rPr>
              <a:t>махсара</a:t>
            </a:r>
            <a:r>
              <a:rPr lang="ru-RU" sz="3200" b="1" dirty="0" smtClean="0">
                <a:latin typeface="Monotype Corsiva" pitchFamily="66" charset="0"/>
              </a:rPr>
              <a:t>, </a:t>
            </a:r>
            <a:r>
              <a:rPr lang="ru-RU" sz="3200" b="1" dirty="0" err="1" smtClean="0">
                <a:latin typeface="Monotype Corsiva" pitchFamily="66" charset="0"/>
              </a:rPr>
              <a:t>бокьарасда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бокьухъин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жиб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бичIчIулеб</a:t>
            </a:r>
            <a:r>
              <a:rPr lang="ru-RU" sz="3200" b="1" dirty="0" smtClean="0">
                <a:latin typeface="Monotype Corsiva" pitchFamily="66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свиток 2"/>
          <p:cNvSpPr/>
          <p:nvPr/>
        </p:nvSpPr>
        <p:spPr>
          <a:xfrm>
            <a:off x="1000100" y="0"/>
            <a:ext cx="6215106" cy="6858000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0298" y="0"/>
            <a:ext cx="4643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Словарияб  х1алт1и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7356" y="928670"/>
            <a:ext cx="45005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Пул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г1арац</a:t>
            </a:r>
          </a:p>
          <a:p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Тафарруж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рохел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аваданлъи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Приказчик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вичарухъан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Кашавар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квен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гьабулев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чи, богогьан</a:t>
            </a:r>
          </a:p>
          <a:p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Падар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Ц1оралда ругел г1адамал</a:t>
            </a:r>
          </a:p>
          <a:p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Гьанщал-мущулдерил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Гьамущи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ва  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Мущули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росабазул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г1адамазда абулеб ц1ар.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Х1ебдалазул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Хунзахъ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районалъул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бакъ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т1ерхьудехун ругел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росабазул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г1адамазда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абула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гьедин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Карц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туснахъалъув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цо чи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жанив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т1амулеб бак1.</a:t>
            </a:r>
          </a:p>
          <a:p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Бидвиххун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рик1к1адаб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цоги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росулъе вит1улаан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цеве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чи ч1варав чи.</a:t>
            </a:r>
          </a:p>
          <a:p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Лъугьи-рихьи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берталъ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бук1унеб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квана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гьекъей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Эливашица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хьандон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абулеб раг1и.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44" y="0"/>
            <a:ext cx="900115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ЦIалараб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кочIодасан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суалал кьела.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Щиб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 ккараб лъимал гьаб «Ашбазалде» абураб кочIолъ?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Щай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ХIамзатица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ашбаз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беццулеб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хвелги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гьабун гьелъул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гIаксалда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хъвараб гьаб кечI?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Гьеб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лъарав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ХIажияс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щибин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гьарулеб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поэтасде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Щиб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кьелин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КIварищ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шагIир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вичун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восизе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Кинал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авторасул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рагIабаздалъун нилъеда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бичIчIулеб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гьесин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гьеб ашбаз данде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ккечIелъул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Гьеб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киналдасаго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чIухIарав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хважаинас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«Кинаб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сурпа-къайи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батараб» - абун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гьикъидал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шагIирасул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жаваб кинаб букIараб бате ва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цIале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КочIол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аслияб пикру ва магIна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кинал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мухъаз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бицунеб бугеб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КочIол роцен </a:t>
            </a:r>
            <a:r>
              <a:rPr lang="ru-RU" sz="4000" b="1" dirty="0" err="1" smtClean="0">
                <a:solidFill>
                  <a:srgbClr val="FF0000"/>
                </a:solidFill>
              </a:rPr>
              <a:t>чIезабе</a:t>
            </a:r>
            <a:r>
              <a:rPr lang="ru-RU" sz="4000" b="1" dirty="0" smtClean="0">
                <a:solidFill>
                  <a:srgbClr val="FF0000"/>
                </a:solidFill>
              </a:rPr>
              <a:t>.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1357298"/>
            <a:ext cx="87154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рекъарав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чия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къо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бихьичIого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КъваригIанщинаб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чIезабулеб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куц.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Чванта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гIарцул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цIураз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г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ебеде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регун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МагIарда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ах гьаби гьанже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хIакълъана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</a:rPr>
              <a:t>Эпитетал</a:t>
            </a:r>
            <a:r>
              <a:rPr lang="ru-RU" sz="4000" b="1" dirty="0" smtClean="0">
                <a:solidFill>
                  <a:srgbClr val="FF0000"/>
                </a:solidFill>
              </a:rPr>
              <a:t>   рате.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857232"/>
            <a:ext cx="91440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r>
              <a:rPr lang="ru-RU" sz="4000" dirty="0" smtClean="0">
                <a:latin typeface="Monotype Corsiva" pitchFamily="66" charset="0"/>
              </a:rPr>
              <a:t>Коч1ол  </a:t>
            </a:r>
            <a:r>
              <a:rPr lang="ru-RU" sz="4000" dirty="0" smtClean="0">
                <a:latin typeface="Monotype Corsiva" pitchFamily="66" charset="0"/>
              </a:rPr>
              <a:t>калам пасих1лъиялъе  ва бицунеб </a:t>
            </a:r>
            <a:r>
              <a:rPr lang="ru-RU" sz="4000" dirty="0" err="1" smtClean="0">
                <a:latin typeface="Monotype Corsiva" pitchFamily="66" charset="0"/>
              </a:rPr>
              <a:t>жоялдехун</a:t>
            </a:r>
            <a:r>
              <a:rPr lang="ru-RU" sz="4000" dirty="0" smtClean="0">
                <a:latin typeface="Monotype Corsiva" pitchFamily="66" charset="0"/>
              </a:rPr>
              <a:t>  </a:t>
            </a:r>
            <a:r>
              <a:rPr lang="ru-RU" sz="4000" dirty="0" err="1" smtClean="0">
                <a:latin typeface="Monotype Corsiva" pitchFamily="66" charset="0"/>
              </a:rPr>
              <a:t>авторасул</a:t>
            </a:r>
            <a:r>
              <a:rPr lang="ru-RU" sz="4000" dirty="0" smtClean="0">
                <a:latin typeface="Monotype Corsiva" pitchFamily="66" charset="0"/>
              </a:rPr>
              <a:t> бугеб  бербалагьи  </a:t>
            </a:r>
            <a:r>
              <a:rPr lang="ru-RU" sz="4000" dirty="0" err="1" smtClean="0">
                <a:latin typeface="Monotype Corsiva" pitchFamily="66" charset="0"/>
              </a:rPr>
              <a:t>загьирлъиялъе</a:t>
            </a:r>
            <a:r>
              <a:rPr lang="ru-RU" sz="4000" dirty="0" smtClean="0">
                <a:latin typeface="Monotype Corsiva" pitchFamily="66" charset="0"/>
              </a:rPr>
              <a:t>  х1алт1изарула  </a:t>
            </a:r>
            <a:r>
              <a:rPr lang="ru-RU" sz="4000" dirty="0" err="1" smtClean="0">
                <a:latin typeface="Monotype Corsiva" pitchFamily="66" charset="0"/>
              </a:rPr>
              <a:t>гвангъарал</a:t>
            </a:r>
            <a:r>
              <a:rPr lang="ru-RU" sz="4000" dirty="0" smtClean="0">
                <a:latin typeface="Monotype Corsiva" pitchFamily="66" charset="0"/>
              </a:rPr>
              <a:t> </a:t>
            </a:r>
            <a:r>
              <a:rPr lang="ru-RU" sz="4000" dirty="0" err="1" smtClean="0">
                <a:latin typeface="Monotype Corsiva" pitchFamily="66" charset="0"/>
              </a:rPr>
              <a:t>сипатиял</a:t>
            </a:r>
            <a:r>
              <a:rPr lang="ru-RU" sz="4000" dirty="0" smtClean="0">
                <a:latin typeface="Monotype Corsiva" pitchFamily="66" charset="0"/>
              </a:rPr>
              <a:t> </a:t>
            </a:r>
            <a:r>
              <a:rPr lang="ru-RU" sz="4000" dirty="0" smtClean="0">
                <a:latin typeface="Monotype Corsiva" pitchFamily="66" charset="0"/>
              </a:rPr>
              <a:t>раг1абазда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эпитеталин</a:t>
            </a:r>
            <a:r>
              <a:rPr lang="ru-RU" sz="4000" dirty="0" smtClean="0">
                <a:latin typeface="Monotype Corsiva" pitchFamily="66" charset="0"/>
              </a:rPr>
              <a:t> </a:t>
            </a:r>
            <a:r>
              <a:rPr lang="ru-RU" sz="4000" dirty="0" err="1" smtClean="0">
                <a:latin typeface="Monotype Corsiva" pitchFamily="66" charset="0"/>
              </a:rPr>
              <a:t>абула</a:t>
            </a:r>
            <a:r>
              <a:rPr lang="ru-RU" sz="4000" dirty="0" smtClean="0">
                <a:latin typeface="Monotype Corsiva" pitchFamily="66" charset="0"/>
              </a:rPr>
              <a:t>.</a:t>
            </a:r>
          </a:p>
          <a:p>
            <a:endParaRPr lang="ru-RU" sz="4000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ru-RU" sz="4000" dirty="0" err="1" smtClean="0">
                <a:solidFill>
                  <a:srgbClr val="FF0000"/>
                </a:solidFill>
                <a:latin typeface="Monotype Corsiva" pitchFamily="66" charset="0"/>
              </a:rPr>
              <a:t>Масала</a:t>
            </a:r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:</a:t>
            </a:r>
            <a:r>
              <a:rPr lang="ru-RU" sz="4000" dirty="0" smtClean="0">
                <a:latin typeface="Monotype Corsiva" pitchFamily="66" charset="0"/>
              </a:rPr>
              <a:t> «Бак1ал </a:t>
            </a:r>
            <a:r>
              <a:rPr lang="ru-RU" sz="4000" dirty="0" err="1" smtClean="0">
                <a:latin typeface="Monotype Corsiva" pitchFamily="66" charset="0"/>
              </a:rPr>
              <a:t>къваридалъур</a:t>
            </a:r>
            <a:r>
              <a:rPr lang="ru-RU" sz="4000" dirty="0" smtClean="0">
                <a:latin typeface="Monotype Corsiva" pitchFamily="66" charset="0"/>
              </a:rPr>
              <a:t>, рак1ал г1ат1идал», маг1арулал ругел лъик1ал г1адамал»</a:t>
            </a:r>
            <a:endParaRPr lang="ru-RU" sz="4000" dirty="0" smtClean="0">
              <a:latin typeface="Monotype Corsiva" pitchFamily="66" charset="0"/>
            </a:endParaRPr>
          </a:p>
          <a:p>
            <a:endParaRPr lang="ru-RU" sz="48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14290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</a:rPr>
              <a:t>Дандекквеял</a:t>
            </a:r>
            <a:r>
              <a:rPr lang="ru-RU" sz="4000" b="1" dirty="0" smtClean="0">
                <a:solidFill>
                  <a:srgbClr val="FF0000"/>
                </a:solidFill>
              </a:rPr>
              <a:t>   рате.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928670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	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Дандекквей</a:t>
            </a:r>
            <a:r>
              <a:rPr lang="ru-RU" sz="4000" dirty="0" smtClean="0">
                <a:latin typeface="Monotype Corsiva" pitchFamily="66" charset="0"/>
              </a:rPr>
              <a:t> – гьеб буго цо </a:t>
            </a:r>
            <a:r>
              <a:rPr lang="ru-RU" sz="4000" dirty="0" err="1" smtClean="0">
                <a:latin typeface="Monotype Corsiva" pitchFamily="66" charset="0"/>
              </a:rPr>
              <a:t>предметалда</a:t>
            </a:r>
            <a:r>
              <a:rPr lang="ru-RU" sz="4000" dirty="0" smtClean="0">
                <a:latin typeface="Monotype Corsiva" pitchFamily="66" charset="0"/>
              </a:rPr>
              <a:t> цогидаб  релълъинаби, яги цо х1алалда  </a:t>
            </a:r>
            <a:r>
              <a:rPr lang="ru-RU" sz="4000" dirty="0" err="1" smtClean="0">
                <a:latin typeface="Monotype Corsiva" pitchFamily="66" charset="0"/>
              </a:rPr>
              <a:t>цоги</a:t>
            </a:r>
            <a:r>
              <a:rPr lang="ru-RU" sz="4000" dirty="0" smtClean="0">
                <a:latin typeface="Monotype Corsiva" pitchFamily="66" charset="0"/>
              </a:rPr>
              <a:t> х1ал релълъинаби. Гьеб г1уц1араб бук1уна  </a:t>
            </a:r>
            <a:r>
              <a:rPr lang="ru-RU" sz="4000" dirty="0" err="1" smtClean="0">
                <a:latin typeface="Monotype Corsiva" pitchFamily="66" charset="0"/>
              </a:rPr>
              <a:t>релълъен</a:t>
            </a:r>
            <a:r>
              <a:rPr lang="ru-RU" sz="4000" dirty="0" smtClean="0">
                <a:latin typeface="Monotype Corsiva" pitchFamily="66" charset="0"/>
              </a:rPr>
              <a:t> – </a:t>
            </a:r>
            <a:r>
              <a:rPr lang="ru-RU" sz="4000" dirty="0" err="1" smtClean="0">
                <a:latin typeface="Monotype Corsiva" pitchFamily="66" charset="0"/>
              </a:rPr>
              <a:t>хъваялъул</a:t>
            </a:r>
            <a:r>
              <a:rPr lang="ru-RU" sz="4000" dirty="0" smtClean="0">
                <a:latin typeface="Monotype Corsiva" pitchFamily="66" charset="0"/>
              </a:rPr>
              <a:t>  кьуч1алда. </a:t>
            </a:r>
          </a:p>
          <a:p>
            <a:r>
              <a:rPr lang="ru-RU" sz="4000" dirty="0" smtClean="0">
                <a:latin typeface="Monotype Corsiva" pitchFamily="66" charset="0"/>
              </a:rPr>
              <a:t>	</a:t>
            </a:r>
            <a:r>
              <a:rPr lang="ru-RU" sz="4000" dirty="0" smtClean="0">
                <a:latin typeface="Monotype Corsiva" pitchFamily="66" charset="0"/>
              </a:rPr>
              <a:t>Данде </a:t>
            </a:r>
            <a:r>
              <a:rPr lang="ru-RU" sz="4000" dirty="0" err="1" smtClean="0">
                <a:latin typeface="Monotype Corsiva" pitchFamily="66" charset="0"/>
              </a:rPr>
              <a:t>кквеялъе</a:t>
            </a:r>
            <a:r>
              <a:rPr lang="ru-RU" sz="4000" dirty="0" smtClean="0">
                <a:latin typeface="Monotype Corsiva" pitchFamily="66" charset="0"/>
              </a:rPr>
              <a:t> х1алт1изарула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: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кинниги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, г1адин, г1адав, - г1ан </a:t>
            </a:r>
            <a:r>
              <a:rPr lang="ru-RU" sz="4000" dirty="0" smtClean="0">
                <a:latin typeface="Monotype Corsiva" pitchFamily="66" charset="0"/>
              </a:rPr>
              <a:t>абурал раг1аби.</a:t>
            </a:r>
            <a:endParaRPr lang="ru-RU" sz="40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1357290" y="0"/>
            <a:ext cx="6572296" cy="6858000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071802" y="0"/>
            <a:ext cx="457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Дарсил   мурад:</a:t>
            </a:r>
            <a:endParaRPr lang="ru-RU" sz="3600" b="1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4546" y="1071546"/>
            <a:ext cx="485778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1) Ц1.Х1амзат …, мискинаб рукъалъул, бакъараб хъизамалъул, къобух1арав инсул вас вук1ин бич1ч1изаби;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2) Шаг1ирасул асаразул мац1 ц1акъго г1адатаб,   х1еренаб   т1ехь   ц1алулесул рек1елъе  бортулеб  тайпаялъул  бук1ин мисалаздалъун бихьизабизе;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3) Пасих1го ва чвахун ц1алиялъул бажари камил гьаби.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4) Кицабазул ва абиязул кьуч1алда лъималазул калам бечед гьаби.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5) Х1амзатил г1акълуялда хадур гъезари, эпитетазул ва метафоразул к1вар рагьи.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Метафора бате.</a:t>
            </a:r>
            <a:endParaRPr lang="ru-RU" sz="40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42918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Метафора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dirty="0" smtClean="0">
                <a:latin typeface="Monotype Corsiva" pitchFamily="66" charset="0"/>
              </a:rPr>
              <a:t>ккола т1атинч1еб дандекквей, цо </a:t>
            </a:r>
            <a:r>
              <a:rPr lang="ru-RU" sz="4000" dirty="0" err="1" smtClean="0">
                <a:latin typeface="Monotype Corsiva" pitchFamily="66" charset="0"/>
              </a:rPr>
              <a:t>предметалъе</a:t>
            </a:r>
            <a:r>
              <a:rPr lang="ru-RU" sz="4000" dirty="0" smtClean="0">
                <a:latin typeface="Monotype Corsiva" pitchFamily="66" charset="0"/>
              </a:rPr>
              <a:t> </a:t>
            </a:r>
            <a:r>
              <a:rPr lang="ru-RU" sz="4000" dirty="0" err="1" smtClean="0">
                <a:latin typeface="Monotype Corsiva" pitchFamily="66" charset="0"/>
              </a:rPr>
              <a:t>хасиятал</a:t>
            </a:r>
            <a:r>
              <a:rPr lang="ru-RU" sz="4000" dirty="0" smtClean="0">
                <a:latin typeface="Monotype Corsiva" pitchFamily="66" charset="0"/>
              </a:rPr>
              <a:t> г1аламатал </a:t>
            </a:r>
            <a:r>
              <a:rPr lang="ru-RU" sz="4000" dirty="0" err="1" smtClean="0">
                <a:latin typeface="Monotype Corsiva" pitchFamily="66" charset="0"/>
              </a:rPr>
              <a:t>цогиялде</a:t>
            </a:r>
            <a:r>
              <a:rPr lang="ru-RU" sz="4000" dirty="0" smtClean="0">
                <a:latin typeface="Monotype Corsiva" pitchFamily="66" charset="0"/>
              </a:rPr>
              <a:t> </a:t>
            </a:r>
            <a:r>
              <a:rPr lang="ru-RU" sz="4000" dirty="0" smtClean="0">
                <a:latin typeface="Monotype Corsiva" pitchFamily="66" charset="0"/>
              </a:rPr>
              <a:t>г1унт1изари.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	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Масала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: </a:t>
            </a:r>
            <a:r>
              <a:rPr lang="ru-RU" sz="4000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загьру</a:t>
            </a:r>
            <a:r>
              <a:rPr lang="ru-RU" sz="4000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бахараб</a:t>
            </a:r>
            <a:r>
              <a:rPr lang="ru-RU" sz="4000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мац1 – </a:t>
            </a:r>
            <a:r>
              <a:rPr lang="ru-RU" sz="4000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квешаб</a:t>
            </a:r>
            <a:r>
              <a:rPr lang="ru-RU" sz="4000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мах1цараб мац1.</a:t>
            </a:r>
          </a:p>
          <a:p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	</a:t>
            </a:r>
            <a:r>
              <a:rPr lang="ru-RU" sz="4000" dirty="0" err="1" smtClean="0">
                <a:latin typeface="Monotype Corsiva" pitchFamily="66" charset="0"/>
                <a:cs typeface="Times New Roman" pitchFamily="18" charset="0"/>
              </a:rPr>
              <a:t>Басандулеб</a:t>
            </a: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 тана гьит1инаб заман – гьит1инаб заман </a:t>
            </a:r>
            <a:r>
              <a:rPr lang="ru-RU" sz="4000" dirty="0" err="1" smtClean="0">
                <a:latin typeface="Monotype Corsiva" pitchFamily="66" charset="0"/>
                <a:cs typeface="Times New Roman" pitchFamily="18" charset="0"/>
              </a:rPr>
              <a:t>рохалил</a:t>
            </a: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 ц1ураб , </a:t>
            </a:r>
            <a:r>
              <a:rPr lang="ru-RU" sz="4000" dirty="0" err="1" smtClean="0">
                <a:latin typeface="Monotype Corsiva" pitchFamily="66" charset="0"/>
                <a:cs typeface="Times New Roman" pitchFamily="18" charset="0"/>
              </a:rPr>
              <a:t>гьайбатаб</a:t>
            </a: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Monotype Corsiva" pitchFamily="66" charset="0"/>
                <a:cs typeface="Times New Roman" pitchFamily="18" charset="0"/>
              </a:rPr>
              <a:t>ургъел</a:t>
            </a: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 гьеч1еб бук1уна.</a:t>
            </a:r>
            <a:endParaRPr lang="ru-RU" sz="40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Аллитерация </a:t>
            </a:r>
            <a:r>
              <a:rPr lang="ru-RU" sz="4000" b="1" dirty="0" smtClean="0">
                <a:solidFill>
                  <a:srgbClr val="FF0000"/>
                </a:solidFill>
              </a:rPr>
              <a:t>бате. </a:t>
            </a:r>
            <a:endParaRPr lang="ru-RU" sz="40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2844" y="785794"/>
            <a:ext cx="878687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r>
              <a:rPr lang="ru-RU" sz="3200" dirty="0" smtClean="0">
                <a:latin typeface="Monotype Corsiva" pitchFamily="66" charset="0"/>
              </a:rPr>
              <a:t>Аллитерация </a:t>
            </a:r>
            <a:r>
              <a:rPr lang="ru-RU" sz="3200" dirty="0" err="1" smtClean="0">
                <a:latin typeface="Monotype Corsiva" pitchFamily="66" charset="0"/>
              </a:rPr>
              <a:t>абула</a:t>
            </a:r>
            <a:r>
              <a:rPr lang="ru-RU" sz="3200" dirty="0" smtClean="0">
                <a:latin typeface="Monotype Corsiva" pitchFamily="66" charset="0"/>
              </a:rPr>
              <a:t> рагьукъал гьаркьал коч1ол </a:t>
            </a:r>
            <a:r>
              <a:rPr lang="ru-RU" sz="3200" dirty="0" err="1" smtClean="0">
                <a:latin typeface="Monotype Corsiva" pitchFamily="66" charset="0"/>
              </a:rPr>
              <a:t>мухъазулъ</a:t>
            </a:r>
            <a:r>
              <a:rPr lang="ru-RU" sz="3200" dirty="0" smtClean="0">
                <a:latin typeface="Monotype Corsiva" pitchFamily="66" charset="0"/>
              </a:rPr>
              <a:t> </a:t>
            </a:r>
            <a:r>
              <a:rPr lang="ru-RU" sz="3200" dirty="0" err="1" smtClean="0">
                <a:latin typeface="Monotype Corsiva" pitchFamily="66" charset="0"/>
              </a:rPr>
              <a:t>такрарлъиялда</a:t>
            </a:r>
            <a:r>
              <a:rPr lang="ru-RU" sz="3200" dirty="0" smtClean="0">
                <a:latin typeface="Monotype Corsiva" pitchFamily="66" charset="0"/>
              </a:rPr>
              <a:t>. Гьел гьаркьал </a:t>
            </a:r>
            <a:r>
              <a:rPr lang="ru-RU" sz="3200" dirty="0" err="1" smtClean="0">
                <a:latin typeface="Monotype Corsiva" pitchFamily="66" charset="0"/>
              </a:rPr>
              <a:t>такрарлъула</a:t>
            </a:r>
            <a:r>
              <a:rPr lang="ru-RU" sz="3200" dirty="0" smtClean="0">
                <a:latin typeface="Monotype Corsiva" pitchFamily="66" charset="0"/>
              </a:rPr>
              <a:t> цебесеб </a:t>
            </a:r>
            <a:r>
              <a:rPr lang="ru-RU" sz="3200" dirty="0" err="1" smtClean="0">
                <a:latin typeface="Monotype Corsiva" pitchFamily="66" charset="0"/>
              </a:rPr>
              <a:t>мухъил</a:t>
            </a:r>
            <a:r>
              <a:rPr lang="ru-RU" sz="3200" dirty="0" smtClean="0">
                <a:latin typeface="Monotype Corsiva" pitchFamily="66" charset="0"/>
              </a:rPr>
              <a:t> </a:t>
            </a:r>
            <a:r>
              <a:rPr lang="ru-RU" sz="3200" dirty="0" err="1" smtClean="0">
                <a:latin typeface="Monotype Corsiva" pitchFamily="66" charset="0"/>
              </a:rPr>
              <a:t>ахиралдаги</a:t>
            </a:r>
            <a:r>
              <a:rPr lang="ru-RU" sz="3200" dirty="0" smtClean="0">
                <a:latin typeface="Monotype Corsiva" pitchFamily="66" charset="0"/>
              </a:rPr>
              <a:t>, </a:t>
            </a:r>
            <a:r>
              <a:rPr lang="ru-RU" sz="3200" dirty="0" err="1" smtClean="0">
                <a:latin typeface="Monotype Corsiva" pitchFamily="66" charset="0"/>
              </a:rPr>
              <a:t>нахъисеб</a:t>
            </a:r>
            <a:r>
              <a:rPr lang="ru-RU" sz="3200" dirty="0" smtClean="0">
                <a:latin typeface="Monotype Corsiva" pitchFamily="66" charset="0"/>
              </a:rPr>
              <a:t> </a:t>
            </a:r>
            <a:r>
              <a:rPr lang="ru-RU" sz="3200" dirty="0" err="1" smtClean="0">
                <a:latin typeface="Monotype Corsiva" pitchFamily="66" charset="0"/>
              </a:rPr>
              <a:t>мухъил</a:t>
            </a:r>
            <a:r>
              <a:rPr lang="ru-RU" sz="3200" dirty="0" smtClean="0">
                <a:latin typeface="Monotype Corsiva" pitchFamily="66" charset="0"/>
              </a:rPr>
              <a:t> </a:t>
            </a:r>
            <a:r>
              <a:rPr lang="ru-RU" sz="3200" dirty="0" err="1" smtClean="0">
                <a:latin typeface="Monotype Corsiva" pitchFamily="66" charset="0"/>
              </a:rPr>
              <a:t>авалалдаги</a:t>
            </a:r>
            <a:r>
              <a:rPr lang="ru-RU" sz="3200" dirty="0" smtClean="0">
                <a:latin typeface="Monotype Corsiva" pitchFamily="66" charset="0"/>
              </a:rPr>
              <a:t>.</a:t>
            </a:r>
          </a:p>
          <a:p>
            <a:r>
              <a:rPr lang="ru-RU" sz="3200" b="1" dirty="0" err="1" smtClean="0">
                <a:solidFill>
                  <a:srgbClr val="FF0000"/>
                </a:solidFill>
                <a:latin typeface="Monotype Corsiva" pitchFamily="66" charset="0"/>
              </a:rPr>
              <a:t>Масала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:</a:t>
            </a:r>
          </a:p>
          <a:p>
            <a:pPr marL="903288"/>
            <a:r>
              <a:rPr lang="ru-RU" sz="3200" dirty="0" smtClean="0">
                <a:latin typeface="Monotype Corsiva" pitchFamily="66" charset="0"/>
              </a:rPr>
              <a:t>Къо – мех лик1, хирияб </a:t>
            </a:r>
            <a:r>
              <a:rPr lang="ru-RU" sz="3200" b="1" dirty="0" smtClean="0">
                <a:latin typeface="Monotype Corsiva" pitchFamily="66" charset="0"/>
              </a:rPr>
              <a:t>т1</a:t>
            </a:r>
            <a:r>
              <a:rPr lang="ru-RU" sz="3200" dirty="0" smtClean="0">
                <a:latin typeface="Monotype Corsiva" pitchFamily="66" charset="0"/>
              </a:rPr>
              <a:t>адмаг1ару</a:t>
            </a:r>
            <a:r>
              <a:rPr lang="ru-RU" sz="3200" b="1" dirty="0" smtClean="0">
                <a:latin typeface="Monotype Corsiva" pitchFamily="66" charset="0"/>
              </a:rPr>
              <a:t>лъ</a:t>
            </a:r>
            <a:r>
              <a:rPr lang="ru-RU" sz="3200" dirty="0" smtClean="0">
                <a:latin typeface="Monotype Corsiva" pitchFamily="66" charset="0"/>
              </a:rPr>
              <a:t>и,</a:t>
            </a:r>
          </a:p>
          <a:p>
            <a:pPr marL="903288"/>
            <a:r>
              <a:rPr lang="ru-RU" sz="3200" b="1" dirty="0" smtClean="0">
                <a:latin typeface="Monotype Corsiva" pitchFamily="66" charset="0"/>
              </a:rPr>
              <a:t>Т1</a:t>
            </a:r>
            <a:r>
              <a:rPr lang="ru-RU" sz="3200" dirty="0" smtClean="0">
                <a:latin typeface="Monotype Corsiva" pitchFamily="66" charset="0"/>
              </a:rPr>
              <a:t>огьода </a:t>
            </a:r>
            <a:r>
              <a:rPr lang="ru-RU" sz="3200" b="1" dirty="0" smtClean="0">
                <a:latin typeface="Monotype Corsiva" pitchFamily="66" charset="0"/>
              </a:rPr>
              <a:t>р</a:t>
            </a:r>
            <a:r>
              <a:rPr lang="ru-RU" sz="3200" dirty="0" smtClean="0">
                <a:latin typeface="Monotype Corsiva" pitchFamily="66" charset="0"/>
              </a:rPr>
              <a:t>осарал ду</a:t>
            </a:r>
            <a:r>
              <a:rPr lang="ru-RU" sz="3200" b="1" dirty="0" smtClean="0">
                <a:latin typeface="Monotype Corsiva" pitchFamily="66" charset="0"/>
              </a:rPr>
              <a:t>р</a:t>
            </a:r>
            <a:r>
              <a:rPr lang="ru-RU" sz="3200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р</a:t>
            </a:r>
            <a:r>
              <a:rPr lang="ru-RU" sz="3200" dirty="0" err="1" smtClean="0">
                <a:latin typeface="Monotype Corsiva" pitchFamily="66" charset="0"/>
              </a:rPr>
              <a:t>аса</a:t>
            </a:r>
            <a:r>
              <a:rPr lang="ru-RU" sz="3200" b="1" dirty="0" err="1" smtClean="0">
                <a:latin typeface="Monotype Corsiva" pitchFamily="66" charset="0"/>
              </a:rPr>
              <a:t>лъаби</a:t>
            </a:r>
            <a:r>
              <a:rPr lang="ru-RU" sz="3200" dirty="0" smtClean="0">
                <a:latin typeface="Monotype Corsiva" pitchFamily="66" charset="0"/>
              </a:rPr>
              <a:t>,</a:t>
            </a:r>
          </a:p>
          <a:p>
            <a:pPr marL="903288"/>
            <a:r>
              <a:rPr lang="ru-RU" sz="3200" dirty="0" smtClean="0">
                <a:latin typeface="Monotype Corsiva" pitchFamily="66" charset="0"/>
              </a:rPr>
              <a:t>Хъах1а</a:t>
            </a:r>
            <a:r>
              <a:rPr lang="ru-RU" sz="3200" b="1" dirty="0" smtClean="0">
                <a:latin typeface="Monotype Corsiva" pitchFamily="66" charset="0"/>
              </a:rPr>
              <a:t>л</a:t>
            </a:r>
            <a:r>
              <a:rPr lang="ru-RU" sz="3200" dirty="0" smtClean="0">
                <a:latin typeface="Monotype Corsiva" pitchFamily="66" charset="0"/>
              </a:rPr>
              <a:t> т1огьа</a:t>
            </a:r>
            <a:r>
              <a:rPr lang="ru-RU" sz="3200" b="1" dirty="0" smtClean="0">
                <a:latin typeface="Monotype Corsiva" pitchFamily="66" charset="0"/>
              </a:rPr>
              <a:t>л</a:t>
            </a:r>
            <a:r>
              <a:rPr lang="ru-RU" sz="3200" dirty="0" smtClean="0">
                <a:latin typeface="Monotype Corsiva" pitchFamily="66" charset="0"/>
              </a:rPr>
              <a:t> руге</a:t>
            </a:r>
            <a:r>
              <a:rPr lang="ru-RU" sz="3200" b="1" dirty="0" smtClean="0">
                <a:latin typeface="Monotype Corsiva" pitchFamily="66" charset="0"/>
              </a:rPr>
              <a:t>л</a:t>
            </a:r>
            <a:r>
              <a:rPr lang="ru-RU" sz="3200" dirty="0" smtClean="0">
                <a:latin typeface="Monotype Corsiva" pitchFamily="66" charset="0"/>
              </a:rPr>
              <a:t> ду</a:t>
            </a:r>
            <a:r>
              <a:rPr lang="ru-RU" sz="3200" b="1" dirty="0" smtClean="0">
                <a:latin typeface="Monotype Corsiva" pitchFamily="66" charset="0"/>
              </a:rPr>
              <a:t>р</a:t>
            </a:r>
            <a:r>
              <a:rPr lang="ru-RU" sz="3200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р</a:t>
            </a:r>
            <a:r>
              <a:rPr lang="ru-RU" sz="3200" dirty="0" err="1" smtClean="0">
                <a:latin typeface="Monotype Corsiva" pitchFamily="66" charset="0"/>
              </a:rPr>
              <a:t>орха</a:t>
            </a:r>
            <a:r>
              <a:rPr lang="ru-RU" sz="3200" b="1" dirty="0" err="1" smtClean="0">
                <a:latin typeface="Monotype Corsiva" pitchFamily="66" charset="0"/>
              </a:rPr>
              <a:t>лъаби</a:t>
            </a:r>
            <a:r>
              <a:rPr lang="ru-RU" sz="3200" dirty="0" smtClean="0">
                <a:latin typeface="Monotype Corsiva" pitchFamily="66" charset="0"/>
              </a:rPr>
              <a:t>,</a:t>
            </a:r>
          </a:p>
          <a:p>
            <a:pPr marL="903288"/>
            <a:r>
              <a:rPr lang="ru-RU" sz="3200" dirty="0" err="1" smtClean="0">
                <a:latin typeface="Monotype Corsiva" pitchFamily="66" charset="0"/>
              </a:rPr>
              <a:t>Лъара</a:t>
            </a:r>
            <a:r>
              <a:rPr lang="ru-RU" sz="3200" b="1" dirty="0" err="1" smtClean="0">
                <a:latin typeface="Monotype Corsiva" pitchFamily="66" charset="0"/>
              </a:rPr>
              <a:t>л</a:t>
            </a:r>
            <a:r>
              <a:rPr lang="ru-RU" sz="3200" dirty="0" smtClean="0">
                <a:latin typeface="Monotype Corsiva" pitchFamily="66" charset="0"/>
              </a:rPr>
              <a:t> </a:t>
            </a:r>
            <a:r>
              <a:rPr lang="ru-RU" sz="3200" dirty="0" err="1" smtClean="0">
                <a:latin typeface="Monotype Corsiva" pitchFamily="66" charset="0"/>
              </a:rPr>
              <a:t>гъулгъудуле</a:t>
            </a:r>
            <a:r>
              <a:rPr lang="ru-RU" sz="3200" b="1" dirty="0" err="1" smtClean="0">
                <a:latin typeface="Monotype Corsiva" pitchFamily="66" charset="0"/>
              </a:rPr>
              <a:t>л</a:t>
            </a:r>
            <a:r>
              <a:rPr lang="ru-RU" sz="3200" dirty="0" smtClean="0">
                <a:latin typeface="Monotype Corsiva" pitchFamily="66" charset="0"/>
              </a:rPr>
              <a:t> дур </a:t>
            </a:r>
            <a:r>
              <a:rPr lang="ru-RU" sz="3200" dirty="0" err="1" smtClean="0">
                <a:latin typeface="Monotype Corsiva" pitchFamily="66" charset="0"/>
              </a:rPr>
              <a:t>гъвари</a:t>
            </a:r>
            <a:r>
              <a:rPr lang="ru-RU" sz="3200" b="1" dirty="0" err="1" smtClean="0">
                <a:latin typeface="Monotype Corsiva" pitchFamily="66" charset="0"/>
              </a:rPr>
              <a:t>лъаби</a:t>
            </a:r>
            <a:r>
              <a:rPr lang="ru-RU" sz="3200" dirty="0" smtClean="0">
                <a:latin typeface="Monotype Corsiva" pitchFamily="66" charset="0"/>
              </a:rPr>
              <a:t>.</a:t>
            </a:r>
          </a:p>
          <a:p>
            <a:endParaRPr lang="ru-RU" sz="3200" dirty="0" smtClean="0">
              <a:latin typeface="Monotype Corsiva" pitchFamily="66" charset="0"/>
            </a:endParaRPr>
          </a:p>
          <a:p>
            <a:r>
              <a:rPr lang="ru-RU" sz="3200" dirty="0" smtClean="0">
                <a:latin typeface="Monotype Corsiva" pitchFamily="66" charset="0"/>
              </a:rPr>
              <a:t>	</a:t>
            </a:r>
            <a:r>
              <a:rPr lang="ru-RU" sz="3200" dirty="0" err="1" smtClean="0">
                <a:latin typeface="Monotype Corsiva" pitchFamily="66" charset="0"/>
              </a:rPr>
              <a:t>Аллитерациялъ</a:t>
            </a:r>
            <a:r>
              <a:rPr lang="ru-RU" sz="3200" dirty="0" smtClean="0">
                <a:latin typeface="Monotype Corsiva" pitchFamily="66" charset="0"/>
              </a:rPr>
              <a:t> кумек гьабула кеч1 чвахун ц1ализе.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"/>
            <a:ext cx="9144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</a:rPr>
              <a:t>РагIикъотI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цIезабе</a:t>
            </a:r>
            <a:r>
              <a:rPr lang="ru-RU" sz="4000" b="1" dirty="0" smtClean="0">
                <a:solidFill>
                  <a:srgbClr val="FF0000"/>
                </a:solidFill>
              </a:rPr>
              <a:t>:</a:t>
            </a:r>
            <a:endParaRPr lang="ru-RU" sz="40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857232"/>
            <a:ext cx="892971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ТIаса </a:t>
            </a:r>
            <a:r>
              <a:rPr lang="ru-RU" sz="36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гъоркье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1.ЦIадаса ХIамзат гьавураб росу.</a:t>
            </a:r>
          </a:p>
          <a:p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2.ХIамзатил </a:t>
            </a:r>
            <a:r>
              <a:rPr lang="ru-RU" sz="40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лъадиялда</a:t>
            </a:r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 цIар.</a:t>
            </a:r>
          </a:p>
          <a:p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3.КIудияздехун гьабизе кколеб бербалагьи.</a:t>
            </a:r>
          </a:p>
          <a:p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4.ЦIадаса </a:t>
            </a:r>
            <a:r>
              <a:rPr lang="ru-RU" sz="40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ХIамзатил</a:t>
            </a:r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эбелалда</a:t>
            </a:r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 цIар.</a:t>
            </a:r>
          </a:p>
          <a:p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5.ХIамзати вас – хъвадарухъан.</a:t>
            </a:r>
          </a:p>
          <a:p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6.ХIамзатил рагъда чIварав вас.</a:t>
            </a:r>
          </a:p>
          <a:p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7.ХIамзатил васасул яс.</a:t>
            </a:r>
          </a:p>
          <a:p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8. «</a:t>
            </a:r>
            <a:r>
              <a:rPr lang="ru-RU" sz="40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Ашбазалъул</a:t>
            </a:r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» </a:t>
            </a:r>
            <a:r>
              <a:rPr lang="ru-RU" sz="40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бетIергьанчи</a:t>
            </a:r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0"/>
            <a:ext cx="900115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err="1" smtClean="0">
                <a:solidFill>
                  <a:srgbClr val="FF0000"/>
                </a:solidFill>
              </a:rPr>
              <a:t>ГIебеде</a:t>
            </a:r>
            <a:r>
              <a:rPr lang="ru-RU" sz="4000" b="1" u="sng" dirty="0" smtClean="0">
                <a:solidFill>
                  <a:srgbClr val="FF0000"/>
                </a:solidFill>
              </a:rPr>
              <a:t>:</a:t>
            </a:r>
            <a:endParaRPr lang="ru-RU" sz="40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2844" y="857232"/>
            <a:ext cx="900115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1.Школалда </a:t>
            </a:r>
            <a:r>
              <a:rPr lang="ru-RU" sz="32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цIалулев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вугев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 васасда яги </a:t>
            </a:r>
            <a:r>
              <a:rPr lang="ru-RU" sz="32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ясалда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 кин абулеб?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2.ЦIумур </a:t>
            </a:r>
            <a:r>
              <a:rPr lang="ru-RU" sz="32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кьабигун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 щиб </a:t>
            </a:r>
            <a:r>
              <a:rPr lang="ru-RU" sz="32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байбихбулеб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?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3.ТIехьалъ 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щиб кьолеб?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4.ЦI.ХIамзатие 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ва </a:t>
            </a:r>
            <a:r>
              <a:rPr lang="ru-RU" sz="32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Р.ХIамзатовасе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щварал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орденал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медалал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…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5.ЦI.ХIамзатица </a:t>
            </a:r>
            <a:r>
              <a:rPr lang="ru-RU" sz="32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гIурусалдаса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магIарулалде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 кучIдул </a:t>
            </a:r>
            <a:r>
              <a:rPr lang="ru-RU" sz="32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руссинаридал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 кинаб цIар гьесие кьураб?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6.Кинаб 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кечI кколеб «Ашбазалде гьабураб»?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7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. Столовая абураб рагIи </a:t>
            </a:r>
            <a:r>
              <a:rPr lang="ru-RU" sz="32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магIарул</a:t>
            </a: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 мацIалда хъвай.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716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КочIолъа </a:t>
            </a:r>
            <a:r>
              <a:rPr lang="ru-RU" sz="4000" b="1" dirty="0" err="1" smtClean="0">
                <a:solidFill>
                  <a:srgbClr val="FF0000"/>
                </a:solidFill>
              </a:rPr>
              <a:t>ратIа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росун</a:t>
            </a:r>
            <a:r>
              <a:rPr lang="ru-RU" sz="4000" b="1" dirty="0" smtClean="0">
                <a:solidFill>
                  <a:srgbClr val="FF0000"/>
                </a:solidFill>
              </a:rPr>
              <a:t> кицаби хъвай.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1428736"/>
            <a:ext cx="88583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Г1урул гуч бук1аго ц1ул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</a:rPr>
              <a:t>бахъилилан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.</a:t>
            </a:r>
          </a:p>
          <a:p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500306"/>
            <a:ext cx="6072230" cy="414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Тестал</a:t>
            </a:r>
            <a:endParaRPr lang="ru-RU" sz="40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928670"/>
            <a:ext cx="892971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1.Ц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адаса Х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амзат кив гьавурав?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Хунзахъ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Ц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ада;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Гъунив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2.Чан сон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барав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гьев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ализе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арав?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6;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8;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10;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Ц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адаса Х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амзатил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хъизамалда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чан лъимал рук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арал?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2;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7;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5;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0"/>
            <a:ext cx="3286116" cy="235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892971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4.Ц</a:t>
            </a:r>
            <a:r>
              <a:rPr lang="en-US" sz="2400" b="1" dirty="0" smtClean="0">
                <a:solidFill>
                  <a:srgbClr val="002060"/>
                </a:solidFill>
              </a:rPr>
              <a:t>l</a:t>
            </a:r>
            <a:r>
              <a:rPr lang="ru-RU" sz="2400" b="1" dirty="0" smtClean="0">
                <a:solidFill>
                  <a:srgbClr val="002060"/>
                </a:solidFill>
              </a:rPr>
              <a:t>.Х</a:t>
            </a:r>
            <a:r>
              <a:rPr lang="en-US" sz="2400" b="1" dirty="0" smtClean="0">
                <a:solidFill>
                  <a:srgbClr val="002060"/>
                </a:solidFill>
              </a:rPr>
              <a:t>l</a:t>
            </a:r>
            <a:r>
              <a:rPr lang="ru-RU" sz="2400" b="1" dirty="0" smtClean="0">
                <a:solidFill>
                  <a:srgbClr val="002060"/>
                </a:solidFill>
              </a:rPr>
              <a:t>амзатил кинаб коч</a:t>
            </a:r>
            <a:r>
              <a:rPr lang="en-US" sz="2400" b="1" dirty="0" smtClean="0">
                <a:solidFill>
                  <a:srgbClr val="002060"/>
                </a:solidFill>
              </a:rPr>
              <a:t>l</a:t>
            </a:r>
            <a:r>
              <a:rPr lang="ru-RU" sz="2400" b="1" dirty="0" err="1" smtClean="0">
                <a:solidFill>
                  <a:srgbClr val="002060"/>
                </a:solidFill>
              </a:rPr>
              <a:t>ол</a:t>
            </a:r>
            <a:r>
              <a:rPr lang="ru-RU" sz="2400" b="1" dirty="0" smtClean="0">
                <a:solidFill>
                  <a:srgbClr val="002060"/>
                </a:solidFill>
              </a:rPr>
              <a:t> мухъал гьал кколел?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 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Гьеб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ракьалда</a:t>
            </a:r>
            <a:r>
              <a:rPr lang="ru-RU" sz="2400" b="1" i="1" dirty="0" smtClean="0">
                <a:solidFill>
                  <a:srgbClr val="C00000"/>
                </a:solidFill>
              </a:rPr>
              <a:t> кверщел гьабун,</a:t>
            </a:r>
          </a:p>
          <a:p>
            <a:pPr algn="ctr"/>
            <a:r>
              <a:rPr lang="ru-RU" sz="2400" b="1" i="1" dirty="0" err="1" smtClean="0">
                <a:solidFill>
                  <a:srgbClr val="C00000"/>
                </a:solidFill>
              </a:rPr>
              <a:t>Кутакаб</a:t>
            </a: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гъалбац</a:t>
            </a:r>
            <a:r>
              <a:rPr lang="en-US" sz="2400" b="1" i="1" dirty="0" smtClean="0">
                <a:solidFill>
                  <a:srgbClr val="C00000"/>
                </a:solidFill>
              </a:rPr>
              <a:t>l</a:t>
            </a:r>
            <a:r>
              <a:rPr lang="ru-RU" sz="2400" b="1" i="1" dirty="0" smtClean="0">
                <a:solidFill>
                  <a:srgbClr val="C00000"/>
                </a:solidFill>
              </a:rPr>
              <a:t> бук</a:t>
            </a:r>
            <a:r>
              <a:rPr lang="en-US" sz="2400" b="1" i="1" dirty="0" smtClean="0">
                <a:solidFill>
                  <a:srgbClr val="C00000"/>
                </a:solidFill>
              </a:rPr>
              <a:t>l</a:t>
            </a:r>
            <a:r>
              <a:rPr lang="ru-RU" sz="2400" b="1" i="1" dirty="0" smtClean="0">
                <a:solidFill>
                  <a:srgbClr val="C00000"/>
                </a:solidFill>
              </a:rPr>
              <a:t>араб,</a:t>
            </a:r>
          </a:p>
          <a:p>
            <a:pPr algn="ctr"/>
            <a:r>
              <a:rPr lang="ru-RU" sz="2400" b="1" i="1" dirty="0" err="1" smtClean="0">
                <a:solidFill>
                  <a:srgbClr val="C00000"/>
                </a:solidFill>
              </a:rPr>
              <a:t>Кодор</a:t>
            </a: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щварал</a:t>
            </a:r>
            <a:r>
              <a:rPr lang="ru-RU" sz="2400" b="1" i="1" dirty="0" smtClean="0">
                <a:solidFill>
                  <a:srgbClr val="C00000"/>
                </a:solidFill>
              </a:rPr>
              <a:t> х</a:t>
            </a:r>
            <a:r>
              <a:rPr lang="en-US" sz="2400" b="1" i="1" dirty="0" smtClean="0">
                <a:solidFill>
                  <a:srgbClr val="C00000"/>
                </a:solidFill>
              </a:rPr>
              <a:t>l</a:t>
            </a:r>
            <a:r>
              <a:rPr lang="ru-RU" sz="2400" b="1" i="1" dirty="0" err="1" smtClean="0">
                <a:solidFill>
                  <a:srgbClr val="C00000"/>
                </a:solidFill>
              </a:rPr>
              <a:t>айванал</a:t>
            </a:r>
            <a:r>
              <a:rPr lang="ru-RU" sz="2400" b="1" i="1" dirty="0" smtClean="0">
                <a:solidFill>
                  <a:srgbClr val="C00000"/>
                </a:solidFill>
              </a:rPr>
              <a:t> ч</a:t>
            </a:r>
            <a:r>
              <a:rPr lang="en-US" sz="2400" b="1" i="1" dirty="0" smtClean="0">
                <a:solidFill>
                  <a:srgbClr val="C00000"/>
                </a:solidFill>
              </a:rPr>
              <a:t>l</a:t>
            </a:r>
            <a:r>
              <a:rPr lang="ru-RU" sz="2400" b="1" i="1" dirty="0" err="1" smtClean="0">
                <a:solidFill>
                  <a:srgbClr val="C00000"/>
                </a:solidFill>
              </a:rPr>
              <a:t>ван</a:t>
            </a:r>
            <a:r>
              <a:rPr lang="ru-RU" sz="2400" b="1" i="1" dirty="0" smtClean="0">
                <a:solidFill>
                  <a:srgbClr val="C00000"/>
                </a:solidFill>
              </a:rPr>
              <a:t>,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Х</a:t>
            </a:r>
            <a:r>
              <a:rPr lang="en-US" sz="2400" b="1" i="1" dirty="0" smtClean="0">
                <a:solidFill>
                  <a:srgbClr val="C00000"/>
                </a:solidFill>
              </a:rPr>
              <a:t>l</a:t>
            </a:r>
            <a:r>
              <a:rPr lang="ru-RU" sz="2400" b="1" i="1" dirty="0" err="1" smtClean="0">
                <a:solidFill>
                  <a:srgbClr val="C00000"/>
                </a:solidFill>
              </a:rPr>
              <a:t>ал-зулмуялда</a:t>
            </a: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хьвадулеб</a:t>
            </a:r>
            <a:r>
              <a:rPr lang="ru-RU" sz="2400" b="1" i="1" dirty="0" smtClean="0">
                <a:solidFill>
                  <a:srgbClr val="C00000"/>
                </a:solidFill>
              </a:rPr>
              <a:t>?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а) </a:t>
            </a:r>
            <a:r>
              <a:rPr lang="ru-RU" sz="2400" b="1" dirty="0" smtClean="0">
                <a:solidFill>
                  <a:srgbClr val="C00000"/>
                </a:solidFill>
              </a:rPr>
              <a:t>«Маймалакги ц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err="1" smtClean="0">
                <a:solidFill>
                  <a:srgbClr val="C00000"/>
                </a:solidFill>
              </a:rPr>
              <a:t>улал</a:t>
            </a:r>
            <a:r>
              <a:rPr lang="ru-RU" sz="2400" b="1" dirty="0" smtClean="0">
                <a:solidFill>
                  <a:srgbClr val="C00000"/>
                </a:solidFill>
              </a:rPr>
              <a:t> устарги»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б) </a:t>
            </a:r>
            <a:r>
              <a:rPr lang="ru-RU" sz="2400" b="1" dirty="0" smtClean="0">
                <a:solidFill>
                  <a:srgbClr val="C00000"/>
                </a:solidFill>
              </a:rPr>
              <a:t>«Гъалбац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smtClean="0">
                <a:solidFill>
                  <a:srgbClr val="C00000"/>
                </a:solidFill>
              </a:rPr>
              <a:t>ги г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smtClean="0">
                <a:solidFill>
                  <a:srgbClr val="C00000"/>
                </a:solidFill>
              </a:rPr>
              <a:t>анк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smtClean="0">
                <a:solidFill>
                  <a:srgbClr val="C00000"/>
                </a:solidFill>
              </a:rPr>
              <a:t>ги»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в) </a:t>
            </a:r>
            <a:r>
              <a:rPr lang="ru-RU" sz="2400" b="1" dirty="0" smtClean="0">
                <a:solidFill>
                  <a:srgbClr val="C00000"/>
                </a:solidFill>
              </a:rPr>
              <a:t>«Х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smtClean="0">
                <a:solidFill>
                  <a:srgbClr val="C00000"/>
                </a:solidFill>
              </a:rPr>
              <a:t>амаги бац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smtClean="0">
                <a:solidFill>
                  <a:srgbClr val="C00000"/>
                </a:solidFill>
              </a:rPr>
              <a:t>ги».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5. Гьаб коч</a:t>
            </a:r>
            <a:r>
              <a:rPr lang="en-US" sz="2400" b="1" dirty="0" smtClean="0">
                <a:solidFill>
                  <a:srgbClr val="002060"/>
                </a:solidFill>
              </a:rPr>
              <a:t>l</a:t>
            </a:r>
            <a:r>
              <a:rPr lang="ru-RU" sz="2400" b="1" dirty="0" err="1" smtClean="0">
                <a:solidFill>
                  <a:srgbClr val="002060"/>
                </a:solidFill>
              </a:rPr>
              <a:t>олъ</a:t>
            </a:r>
            <a:r>
              <a:rPr lang="ru-RU" sz="2400" b="1" dirty="0" smtClean="0">
                <a:solidFill>
                  <a:srgbClr val="002060"/>
                </a:solidFill>
              </a:rPr>
              <a:t> раг</a:t>
            </a:r>
            <a:r>
              <a:rPr lang="en-US" sz="2400" b="1" dirty="0" smtClean="0">
                <a:solidFill>
                  <a:srgbClr val="002060"/>
                </a:solidFill>
              </a:rPr>
              <a:t>l</a:t>
            </a:r>
            <a:r>
              <a:rPr lang="ru-RU" sz="2400" b="1" dirty="0" smtClean="0">
                <a:solidFill>
                  <a:srgbClr val="002060"/>
                </a:solidFill>
              </a:rPr>
              <a:t>аби бит</a:t>
            </a:r>
            <a:r>
              <a:rPr lang="en-US" sz="2400" b="1" dirty="0" smtClean="0">
                <a:solidFill>
                  <a:srgbClr val="002060"/>
                </a:solidFill>
              </a:rPr>
              <a:t>l</a:t>
            </a:r>
            <a:r>
              <a:rPr lang="ru-RU" sz="2400" b="1" dirty="0" smtClean="0">
                <a:solidFill>
                  <a:srgbClr val="002060"/>
                </a:solidFill>
              </a:rPr>
              <a:t>ун </a:t>
            </a:r>
            <a:r>
              <a:rPr lang="ru-RU" sz="2400" b="1" dirty="0" err="1" smtClean="0">
                <a:solidFill>
                  <a:srgbClr val="002060"/>
                </a:solidFill>
              </a:rPr>
              <a:t>лъе</a:t>
            </a:r>
            <a:r>
              <a:rPr lang="ru-RU" sz="2400" b="1" dirty="0" smtClean="0">
                <a:solidFill>
                  <a:srgbClr val="002060"/>
                </a:solidFill>
              </a:rPr>
              <a:t>: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Воре ц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err="1" smtClean="0">
                <a:solidFill>
                  <a:srgbClr val="C00000"/>
                </a:solidFill>
              </a:rPr>
              <a:t>але,ц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err="1" smtClean="0">
                <a:solidFill>
                  <a:srgbClr val="C00000"/>
                </a:solidFill>
              </a:rPr>
              <a:t>але,ц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err="1" smtClean="0">
                <a:solidFill>
                  <a:srgbClr val="C00000"/>
                </a:solidFill>
              </a:rPr>
              <a:t>але</a:t>
            </a:r>
            <a:r>
              <a:rPr lang="ru-RU" sz="2400" b="1" dirty="0" smtClean="0">
                <a:solidFill>
                  <a:srgbClr val="C00000"/>
                </a:solidFill>
              </a:rPr>
              <a:t>……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…..т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err="1" smtClean="0">
                <a:solidFill>
                  <a:srgbClr val="C00000"/>
                </a:solidFill>
              </a:rPr>
              <a:t>егьазабе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берзул</a:t>
            </a:r>
            <a:r>
              <a:rPr lang="ru-RU" sz="2400" b="1" dirty="0" smtClean="0">
                <a:solidFill>
                  <a:srgbClr val="C00000"/>
                </a:solidFill>
              </a:rPr>
              <a:t> нур</a:t>
            </a:r>
          </a:p>
          <a:p>
            <a:r>
              <a:rPr lang="ru-RU" sz="2400" b="1" dirty="0" err="1" smtClean="0">
                <a:solidFill>
                  <a:srgbClr val="C00000"/>
                </a:solidFill>
              </a:rPr>
              <a:t>Бец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err="1" smtClean="0">
                <a:solidFill>
                  <a:srgbClr val="C00000"/>
                </a:solidFill>
              </a:rPr>
              <a:t>лъиялда</a:t>
            </a:r>
            <a:r>
              <a:rPr lang="ru-RU" sz="2400" b="1" dirty="0" smtClean="0">
                <a:solidFill>
                  <a:srgbClr val="C00000"/>
                </a:solidFill>
              </a:rPr>
              <a:t> данде рагъ бай….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Рак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err="1" smtClean="0">
                <a:solidFill>
                  <a:srgbClr val="C00000"/>
                </a:solidFill>
              </a:rPr>
              <a:t>ги-мац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smtClean="0">
                <a:solidFill>
                  <a:srgbClr val="C00000"/>
                </a:solidFill>
              </a:rPr>
              <a:t>ги бац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smtClean="0">
                <a:solidFill>
                  <a:srgbClr val="C00000"/>
                </a:solidFill>
              </a:rPr>
              <a:t>ц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smtClean="0">
                <a:solidFill>
                  <a:srgbClr val="C00000"/>
                </a:solidFill>
              </a:rPr>
              <a:t>ад ц</a:t>
            </a:r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r>
              <a:rPr lang="ru-RU" sz="2400" b="1" dirty="0" err="1" smtClean="0">
                <a:solidFill>
                  <a:srgbClr val="C00000"/>
                </a:solidFill>
              </a:rPr>
              <a:t>уне</a:t>
            </a:r>
            <a:r>
              <a:rPr lang="ru-RU" sz="2400" b="1" dirty="0" smtClean="0">
                <a:solidFill>
                  <a:srgbClr val="C00000"/>
                </a:solidFill>
              </a:rPr>
              <a:t>….</a:t>
            </a:r>
          </a:p>
          <a:p>
            <a:endParaRPr lang="ru-RU" sz="2400" dirty="0" smtClean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286380" y="3857628"/>
            <a:ext cx="3857620" cy="3000372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892971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ГIаксаб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мацI» </a:t>
            </a:r>
          </a:p>
          <a:p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Еид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рава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цIам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алукьоб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Адид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рава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цIам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алалъ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1643042" y="0"/>
            <a:ext cx="5786478" cy="6858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357422" y="714356"/>
            <a:ext cx="435771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FFFF00"/>
                </a:solidFill>
              </a:rPr>
              <a:t>Рокъобе</a:t>
            </a:r>
            <a:r>
              <a:rPr lang="ru-RU" sz="4400" b="1" dirty="0" smtClean="0">
                <a:solidFill>
                  <a:srgbClr val="FFFF00"/>
                </a:solidFill>
              </a:rPr>
              <a:t> хIалтIи.</a:t>
            </a:r>
          </a:p>
          <a:p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sz="4400" i="1" dirty="0" smtClean="0">
                <a:solidFill>
                  <a:schemeClr val="bg1"/>
                </a:solidFill>
                <a:latin typeface="Monotype Corsiva" pitchFamily="66" charset="0"/>
              </a:rPr>
              <a:t>КочIол 8 куплет </a:t>
            </a:r>
            <a:r>
              <a:rPr lang="ru-RU" sz="4400" i="1" dirty="0" err="1" smtClean="0">
                <a:solidFill>
                  <a:schemeClr val="bg1"/>
                </a:solidFill>
                <a:latin typeface="Monotype Corsiva" pitchFamily="66" charset="0"/>
              </a:rPr>
              <a:t>рекIехъе</a:t>
            </a:r>
            <a:r>
              <a:rPr lang="ru-RU" sz="4400" i="1" dirty="0" smtClean="0">
                <a:solidFill>
                  <a:schemeClr val="bg1"/>
                </a:solidFill>
                <a:latin typeface="Monotype Corsiva" pitchFamily="66" charset="0"/>
              </a:rPr>
              <a:t> лъазабизе. (гьумер  41 – 42) </a:t>
            </a:r>
          </a:p>
          <a:p>
            <a:endParaRPr lang="ru-RU" sz="4400" i="1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r>
              <a:rPr lang="ru-RU" sz="4400" i="1" dirty="0" err="1" smtClean="0">
                <a:solidFill>
                  <a:schemeClr val="bg1"/>
                </a:solidFill>
                <a:latin typeface="Monotype Corsiva" pitchFamily="66" charset="0"/>
              </a:rPr>
              <a:t>Ашбазалъул</a:t>
            </a:r>
            <a:r>
              <a:rPr lang="ru-RU" sz="4400" i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4400" i="1" dirty="0" smtClean="0">
                <a:solidFill>
                  <a:schemeClr val="bg1"/>
                </a:solidFill>
                <a:latin typeface="Monotype Corsiva" pitchFamily="66" charset="0"/>
              </a:rPr>
              <a:t>сурат бахъизе.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1357290" y="0"/>
            <a:ext cx="6715172" cy="6858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357422" y="1214422"/>
            <a:ext cx="478634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Мац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очараб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миллат </a:t>
            </a:r>
            <a:r>
              <a:rPr lang="ru-RU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моллода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лъола,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Малидул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оркь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кквезе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чи хут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уларо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Хут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араб </a:t>
            </a:r>
            <a:r>
              <a:rPr lang="ru-RU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кинабго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гьадингояб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Гьардарав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Бет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ергьан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ц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уне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АВАР МАЦ!!!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892971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Arial Black" pitchFamily="34" charset="0"/>
              </a:rPr>
              <a:t>Эпиграф:</a:t>
            </a:r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785794"/>
            <a:ext cx="4286280" cy="321471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857232"/>
            <a:ext cx="421481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Monotype Corsiva" pitchFamily="66" charset="0"/>
                <a:cs typeface="Times New Roman" pitchFamily="18" charset="0"/>
              </a:rPr>
              <a:t>«</a:t>
            </a:r>
            <a:r>
              <a:rPr lang="ru-RU" sz="4000" b="1" dirty="0" err="1" smtClean="0">
                <a:latin typeface="Monotype Corsiva" pitchFamily="66" charset="0"/>
                <a:cs typeface="Times New Roman" pitchFamily="18" charset="0"/>
              </a:rPr>
              <a:t>Аралда</a:t>
            </a:r>
            <a:r>
              <a:rPr lang="ru-RU" sz="4000" b="1" dirty="0" smtClean="0"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ru-RU" sz="4000" b="1" dirty="0" err="1" smtClean="0">
                <a:latin typeface="Monotype Corsiva" pitchFamily="66" charset="0"/>
                <a:cs typeface="Times New Roman" pitchFamily="18" charset="0"/>
              </a:rPr>
              <a:t>нилъеца</a:t>
            </a:r>
            <a:r>
              <a:rPr lang="ru-RU" sz="4000" b="1" dirty="0" smtClean="0">
                <a:latin typeface="Monotype Corsiva" pitchFamily="66" charset="0"/>
                <a:cs typeface="Times New Roman" pitchFamily="18" charset="0"/>
              </a:rPr>
              <a:t>  туманк1  реч1ч1ани,</a:t>
            </a:r>
          </a:p>
          <a:p>
            <a:pPr algn="ctr"/>
            <a:r>
              <a:rPr lang="ru-RU" sz="4000" b="1" dirty="0" smtClean="0">
                <a:latin typeface="Monotype Corsiva" pitchFamily="66" charset="0"/>
                <a:cs typeface="Times New Roman" pitchFamily="18" charset="0"/>
              </a:rPr>
              <a:t>Бач1унелъ  нилъеда  г1арада  реч1ч1ула»</a:t>
            </a:r>
          </a:p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43372" y="3500438"/>
            <a:ext cx="5000628" cy="335756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143372" y="3571876"/>
            <a:ext cx="500062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Monotype Corsiva" pitchFamily="66" charset="0"/>
              </a:rPr>
              <a:t>«</a:t>
            </a:r>
            <a:r>
              <a:rPr lang="ru-RU" sz="2800" b="1" dirty="0" smtClean="0">
                <a:latin typeface="Monotype Corsiva" pitchFamily="66" charset="0"/>
              </a:rPr>
              <a:t>Коч1охъанлъун лъица дун </a:t>
            </a:r>
            <a:r>
              <a:rPr lang="ru-RU" sz="2800" b="1" dirty="0" err="1" smtClean="0">
                <a:latin typeface="Monotype Corsiva" pitchFamily="66" charset="0"/>
              </a:rPr>
              <a:t>вахъинавура</a:t>
            </a:r>
            <a:r>
              <a:rPr lang="ru-RU" sz="2800" b="1" dirty="0" smtClean="0">
                <a:latin typeface="Monotype Corsiva" pitchFamily="66" charset="0"/>
              </a:rPr>
              <a:t>;</a:t>
            </a:r>
          </a:p>
          <a:p>
            <a:pPr algn="ctr"/>
            <a:r>
              <a:rPr lang="ru-RU" sz="2800" b="1" dirty="0" smtClean="0">
                <a:latin typeface="Monotype Corsiva" pitchFamily="66" charset="0"/>
              </a:rPr>
              <a:t>Халкъалъ гьавуна, ва дир библиотека бук1ана халкъ,</a:t>
            </a:r>
          </a:p>
          <a:p>
            <a:pPr algn="ctr"/>
            <a:r>
              <a:rPr lang="ru-RU" sz="2800" b="1" dirty="0" err="1" smtClean="0">
                <a:latin typeface="Monotype Corsiva" pitchFamily="66" charset="0"/>
              </a:rPr>
              <a:t>Халкъалъухъа</a:t>
            </a:r>
            <a:r>
              <a:rPr lang="ru-RU" sz="2800" b="1" dirty="0" smtClean="0">
                <a:latin typeface="Monotype Corsiva" pitchFamily="66" charset="0"/>
              </a:rPr>
              <a:t> </a:t>
            </a:r>
            <a:r>
              <a:rPr lang="ru-RU" sz="2800" b="1" dirty="0" err="1" smtClean="0">
                <a:latin typeface="Monotype Corsiva" pitchFamily="66" charset="0"/>
              </a:rPr>
              <a:t>босана</a:t>
            </a:r>
            <a:r>
              <a:rPr lang="ru-RU" sz="2800" b="1" dirty="0" smtClean="0">
                <a:latin typeface="Monotype Corsiva" pitchFamily="66" charset="0"/>
              </a:rPr>
              <a:t> – </a:t>
            </a:r>
            <a:r>
              <a:rPr lang="ru-RU" sz="2800" b="1" dirty="0" err="1" smtClean="0">
                <a:latin typeface="Monotype Corsiva" pitchFamily="66" charset="0"/>
              </a:rPr>
              <a:t>халкъалъе</a:t>
            </a:r>
            <a:r>
              <a:rPr lang="ru-RU" sz="2800" b="1" dirty="0" smtClean="0">
                <a:latin typeface="Monotype Corsiva" pitchFamily="66" charset="0"/>
              </a:rPr>
              <a:t> </a:t>
            </a:r>
            <a:r>
              <a:rPr lang="ru-RU" sz="2800" b="1" dirty="0" err="1" smtClean="0">
                <a:latin typeface="Monotype Corsiva" pitchFamily="66" charset="0"/>
              </a:rPr>
              <a:t>кьуна</a:t>
            </a:r>
            <a:r>
              <a:rPr lang="ru-RU" sz="2800" b="1" dirty="0" smtClean="0">
                <a:latin typeface="Monotype Corsiva" pitchFamily="66" charset="0"/>
              </a:rPr>
              <a:t>»</a:t>
            </a:r>
          </a:p>
          <a:p>
            <a:pPr algn="r"/>
            <a:r>
              <a:rPr lang="ru-RU" sz="2800" b="1" dirty="0" smtClean="0">
                <a:latin typeface="Monotype Corsiva" pitchFamily="66" charset="0"/>
              </a:rPr>
              <a:t>(Ц1адаса Х1амзат)</a:t>
            </a:r>
          </a:p>
          <a:p>
            <a:endParaRPr lang="ru-RU" dirty="0"/>
          </a:p>
        </p:txBody>
      </p:sp>
      <p:pic>
        <p:nvPicPr>
          <p:cNvPr id="10" name="Picture 2" descr="Расул Гамзатов: если бы мы были бессмертны : Кавказская полит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6750" y="0"/>
            <a:ext cx="4417250" cy="35004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Писатель Григорий Маркович Корабельников - лучшие книги, фото и биография автора Григорий Маркович Корабельников в интернет маг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642918"/>
            <a:ext cx="3786214" cy="5572164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81000" y="0"/>
            <a:ext cx="8458200" cy="135729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Ц1адаса Х1амзатил  т1олабго  литература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Стихи, басни, загадки, Книги - Страница 1 - Книжный магазин Booksh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7166" y="0"/>
            <a:ext cx="439618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Писатель Гамзат Цадаса - лучшие книги, фото и биография автора Гамзат Цадаса в интернет магазине OZON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080" y="0"/>
            <a:ext cx="531495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Избранное - Гамзат Цада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5686425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Коллекционные детские книж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0"/>
            <a:ext cx="442912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Хайамовская философия и шекспировская красота : Кавказская полит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143108" cy="30003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3108" y="0"/>
            <a:ext cx="700089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B050"/>
                </a:solidFill>
                <a:latin typeface="Monotype Corsiva" pitchFamily="66" charset="0"/>
              </a:rPr>
              <a:t>«Дун мискинаб рукъалъул, бакъараб </a:t>
            </a:r>
            <a:r>
              <a:rPr lang="ru-RU" sz="2800" b="1" i="1" dirty="0" err="1" smtClean="0">
                <a:solidFill>
                  <a:srgbClr val="00B050"/>
                </a:solidFill>
                <a:latin typeface="Monotype Corsiva" pitchFamily="66" charset="0"/>
              </a:rPr>
              <a:t>хъизаналъул</a:t>
            </a:r>
            <a:endParaRPr lang="ru-RU" sz="2800" b="1" i="1" dirty="0" smtClean="0">
              <a:solidFill>
                <a:srgbClr val="00B050"/>
              </a:solidFill>
              <a:latin typeface="Monotype Corsiva" pitchFamily="66" charset="0"/>
            </a:endParaRPr>
          </a:p>
          <a:p>
            <a:pPr algn="ctr"/>
            <a:r>
              <a:rPr lang="ru-RU" sz="2800" b="1" i="1" dirty="0" err="1" smtClean="0">
                <a:solidFill>
                  <a:srgbClr val="00B050"/>
                </a:solidFill>
                <a:latin typeface="Monotype Corsiva" pitchFamily="66" charset="0"/>
              </a:rPr>
              <a:t>Рукъалда</a:t>
            </a:r>
            <a:r>
              <a:rPr lang="ru-RU" sz="2800" b="1" i="1" dirty="0" smtClean="0">
                <a:solidFill>
                  <a:srgbClr val="00B050"/>
                </a:solidFill>
                <a:latin typeface="Monotype Corsiva" pitchFamily="66" charset="0"/>
              </a:rPr>
              <a:t> къоно барав, </a:t>
            </a:r>
            <a:r>
              <a:rPr lang="ru-RU" sz="2800" b="1" i="1" dirty="0" err="1" smtClean="0">
                <a:solidFill>
                  <a:srgbClr val="00B050"/>
                </a:solidFill>
                <a:latin typeface="Monotype Corsiva" pitchFamily="66" charset="0"/>
              </a:rPr>
              <a:t>къобухIарав</a:t>
            </a:r>
            <a:r>
              <a:rPr lang="ru-RU" sz="2800" b="1" i="1" dirty="0" smtClean="0">
                <a:solidFill>
                  <a:srgbClr val="00B050"/>
                </a:solidFill>
                <a:latin typeface="Monotype Corsiva" pitchFamily="66" charset="0"/>
              </a:rPr>
              <a:t> инсул вас.</a:t>
            </a:r>
          </a:p>
          <a:p>
            <a:pPr algn="ctr"/>
            <a:r>
              <a:rPr lang="ru-RU" sz="2800" b="1" i="1" dirty="0" smtClean="0">
                <a:solidFill>
                  <a:srgbClr val="00B050"/>
                </a:solidFill>
                <a:latin typeface="Monotype Corsiva" pitchFamily="66" charset="0"/>
              </a:rPr>
              <a:t>ГIумруялъ </a:t>
            </a:r>
            <a:r>
              <a:rPr lang="ru-RU" sz="2800" b="1" i="1" dirty="0" err="1" smtClean="0">
                <a:solidFill>
                  <a:srgbClr val="00B050"/>
                </a:solidFill>
                <a:latin typeface="Monotype Corsiva" pitchFamily="66" charset="0"/>
              </a:rPr>
              <a:t>юргъан</a:t>
            </a:r>
            <a:r>
              <a:rPr lang="ru-RU" sz="2800" b="1" i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2800" b="1" i="1" dirty="0" err="1" smtClean="0">
                <a:solidFill>
                  <a:srgbClr val="00B050"/>
                </a:solidFill>
                <a:latin typeface="Monotype Corsiva" pitchFamily="66" charset="0"/>
              </a:rPr>
              <a:t>щвечIев</a:t>
            </a:r>
            <a:r>
              <a:rPr lang="ru-RU" sz="2800" b="1" i="1" dirty="0" smtClean="0">
                <a:solidFill>
                  <a:srgbClr val="00B050"/>
                </a:solidFill>
                <a:latin typeface="Monotype Corsiva" pitchFamily="66" charset="0"/>
              </a:rPr>
              <a:t>, </a:t>
            </a:r>
            <a:r>
              <a:rPr lang="ru-RU" sz="2800" b="1" i="1" dirty="0" err="1" smtClean="0">
                <a:solidFill>
                  <a:srgbClr val="00B050"/>
                </a:solidFill>
                <a:latin typeface="Monotype Corsiva" pitchFamily="66" charset="0"/>
              </a:rPr>
              <a:t>гъоркьан</a:t>
            </a:r>
            <a:r>
              <a:rPr lang="ru-RU" sz="2800" b="1" i="1" dirty="0" smtClean="0">
                <a:solidFill>
                  <a:srgbClr val="00B050"/>
                </a:solidFill>
                <a:latin typeface="Monotype Corsiva" pitchFamily="66" charset="0"/>
              </a:rPr>
              <a:t> гурде </a:t>
            </a:r>
            <a:r>
              <a:rPr lang="ru-RU" sz="2800" b="1" i="1" dirty="0" err="1" smtClean="0">
                <a:solidFill>
                  <a:srgbClr val="00B050"/>
                </a:solidFill>
                <a:latin typeface="Monotype Corsiva" pitchFamily="66" charset="0"/>
              </a:rPr>
              <a:t>бихьичIев</a:t>
            </a:r>
            <a:r>
              <a:rPr lang="ru-RU" sz="2800" b="1" i="1" dirty="0" smtClean="0">
                <a:solidFill>
                  <a:srgbClr val="00B050"/>
                </a:solidFill>
                <a:latin typeface="Monotype Corsiva" pitchFamily="66" charset="0"/>
              </a:rPr>
              <a:t>,</a:t>
            </a:r>
          </a:p>
          <a:p>
            <a:pPr algn="ctr"/>
            <a:r>
              <a:rPr lang="ru-RU" sz="2800" b="1" i="1" dirty="0" err="1" smtClean="0">
                <a:solidFill>
                  <a:srgbClr val="00B050"/>
                </a:solidFill>
                <a:latin typeface="Monotype Corsiva" pitchFamily="66" charset="0"/>
              </a:rPr>
              <a:t>Хьимал</a:t>
            </a:r>
            <a:r>
              <a:rPr lang="ru-RU" sz="2800" b="1" i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2800" b="1" i="1" dirty="0" err="1" smtClean="0">
                <a:solidFill>
                  <a:srgbClr val="00B050"/>
                </a:solidFill>
                <a:latin typeface="Monotype Corsiva" pitchFamily="66" charset="0"/>
              </a:rPr>
              <a:t>бусада</a:t>
            </a:r>
            <a:r>
              <a:rPr lang="ru-RU" sz="2800" b="1" i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2800" b="1" i="1" dirty="0" err="1" smtClean="0">
                <a:solidFill>
                  <a:srgbClr val="00B050"/>
                </a:solidFill>
                <a:latin typeface="Monotype Corsiva" pitchFamily="66" charset="0"/>
              </a:rPr>
              <a:t>гIурав</a:t>
            </a:r>
            <a:r>
              <a:rPr lang="ru-RU" sz="2800" b="1" i="1" dirty="0" smtClean="0">
                <a:solidFill>
                  <a:srgbClr val="00B050"/>
                </a:solidFill>
                <a:latin typeface="Monotype Corsiva" pitchFamily="66" charset="0"/>
              </a:rPr>
              <a:t> Юсупил </a:t>
            </a:r>
            <a:r>
              <a:rPr lang="ru-RU" sz="2800" b="1" i="1" dirty="0" err="1" smtClean="0">
                <a:solidFill>
                  <a:srgbClr val="00B050"/>
                </a:solidFill>
                <a:latin typeface="Monotype Corsiva" pitchFamily="66" charset="0"/>
              </a:rPr>
              <a:t>МухIамил</a:t>
            </a:r>
            <a:r>
              <a:rPr lang="ru-RU" sz="2800" b="1" i="1" dirty="0" smtClean="0">
                <a:solidFill>
                  <a:srgbClr val="00B050"/>
                </a:solidFill>
                <a:latin typeface="Monotype Corsiva" pitchFamily="66" charset="0"/>
              </a:rPr>
              <a:t> вас»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00100" y="3429000"/>
            <a:ext cx="81439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Гьедин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хъвана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шагIирас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1939 соналъ                   «Дир гIумру» абураб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автобиографияб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поэмаялда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ХIакъикъаталдаги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ХIамзатида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лъимерлъуда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рохел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бихьичIо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0034" y="0"/>
            <a:ext cx="864396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Ц1адаса Х1амзат   гьавуна 1877 соналъул 21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августалда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Гьеб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заманалъ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букIараб восстание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чIинтIизабун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хадуб,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халкъалда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цIиял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налъаби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лъуна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ЗахIмат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букIана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боцIи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рикъзи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дагьал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ХIамзатил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умумул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гIадал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мискинзабазе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	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ХIамзатил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эмен Юсупил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МухIама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вукIана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эркенав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узденчи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Гьесул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букIинчIо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хъат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чIвазегIанасеб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ракь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амма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букIана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7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лъимер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гьезда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гьоркьосан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гIицIго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ХIамзатица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лъолаан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тIагъур. 7 сон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гьес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байдал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хола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эмен. КIудияб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хъизаналъул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тIалаб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тIаде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ккарай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эбелги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кватIичIого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хола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БестIалазул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тIалаб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гьабула инсул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вацгIалзабаз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МухIамадсултаница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ХIамзат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кьуна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Гиничукье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мадрасаялде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гIараб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цIализе.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Хисана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гIемерал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росаби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дибирзаби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Гьелъие гIилла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ХIамзатил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сатириял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кучIдул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рукIана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/>
          </a:p>
        </p:txBody>
      </p:sp>
    </p:spTree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ХIамзатил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творчество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байбихьанин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абизе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бегьула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жеги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мутагIиллъуда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вугеб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мехалъго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14 сон барав ХIамзат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судалде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кьола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ГIалибег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абулев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бечедав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мадугьалас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цо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кинабалиго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тIагIел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бикъун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бугин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багьанаги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батун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Гьеб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букIана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1891 сон – гьесул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пагьмуялъулги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пасихIлъиялъулги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гъансиниб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лъураб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тIоцебесеб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хазиналъун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жиб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ккараб «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ГIалибегил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гьве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абураб кечI  хъвараб сон.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ЦIадаса ХIамзат ккола Дагъистаналъул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машгьурав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поэт.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Гьесда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лъикI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лъалан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гIарабазул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литература. ХIамзат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шагIир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гуревги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вукIана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драматург,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хъвалаан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критикаялъул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публицистикаялъул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литератураялъул хIакъалъулъ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хIалтIаби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	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ХIамзатица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нахъе тана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бечедаб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адабияб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ирс: руго гьесул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маргьабиги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баснябиги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сатириял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асаралги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таржамабиги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ГIужда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щолеб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бегIераб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пасихIаб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каламалъул устар - гьесул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кучIдуздасан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цо-цо мухъал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халкъиял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абиязде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биценазде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сверана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Гьел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куплетал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халкъалда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рекIехъе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лъала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57166"/>
            <a:ext cx="471487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ХIамзатил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хIакъалъулъ 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Тихоновас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абуна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Аваристаналъул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бищун 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бегIераб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гIакълу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- ян.</a:t>
            </a:r>
          </a:p>
          <a:p>
            <a:endParaRPr lang="ru-RU" dirty="0"/>
          </a:p>
        </p:txBody>
      </p:sp>
      <p:pic>
        <p:nvPicPr>
          <p:cNvPr id="77826" name="Picture 2" descr="http://www.personbio.com/img/107/107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71821"/>
            <a:ext cx="4643438" cy="3786179"/>
          </a:xfrm>
          <a:prstGeom prst="rect">
            <a:avLst/>
          </a:prstGeom>
          <a:noFill/>
        </p:spPr>
      </p:pic>
      <p:pic>
        <p:nvPicPr>
          <p:cNvPr id="77828" name="Picture 4" descr="http://www.cgard.ru/uploads/images/exhibitions/gamzat-tsadasa/gamzat-tsadasa-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0"/>
            <a:ext cx="4357686" cy="30718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	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Хасаб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бакI   ккола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ХIамзатил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творчествоялъулъ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драматургиялъ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.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    	20 с.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жувана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ЦI. ХIамзат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драмиял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асарал хъвазе. ТIоцересел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драмиял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асарал ккола: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«Балагьалъул гъамас»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(1937 сон), 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«Айдемир ва Умайгьанат»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(1941 сон).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	Гьесул киналго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пьесаби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: «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Хьитазул устар», «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КIодоласул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ригьин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», «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Базалай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», «Балагьалъул гъамас», «Айдемир ва Умайгьанат»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-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цIун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руго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инсанасе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гIоло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къеркьеялъул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гIаданлъиялъул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, гIумруялда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божиялъул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бахIаразул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ишал, гIамал – хасият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ритIухъ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гьарула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тарихалъ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,  халкъалъул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рукIа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–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рахъиналъ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релълъарал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шартIазда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магIарулазул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хьвада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-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чIвадиялъ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	Гьесул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пьесабазулъ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буго батIи – батIияб 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релъи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: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ццидалаб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къватIир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чIвазарулеб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махсародулаб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</TotalTime>
  <Words>548</Words>
  <Application>Microsoft Office PowerPoint</Application>
  <PresentationFormat>Экран (4:3)</PresentationFormat>
  <Paragraphs>168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Цадаса Х1амзат «Гьудуллъи лъилгун кквелеб?»</dc:title>
  <dc:creator>user</dc:creator>
  <cp:lastModifiedBy>HP</cp:lastModifiedBy>
  <cp:revision>63</cp:revision>
  <dcterms:created xsi:type="dcterms:W3CDTF">2015-02-26T12:11:02Z</dcterms:created>
  <dcterms:modified xsi:type="dcterms:W3CDTF">2017-10-15T14:23:50Z</dcterms:modified>
</cp:coreProperties>
</file>